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0" r:id="rId2"/>
    <p:sldId id="278" r:id="rId3"/>
    <p:sldId id="258" r:id="rId4"/>
    <p:sldId id="261" r:id="rId5"/>
    <p:sldId id="263" r:id="rId6"/>
    <p:sldId id="279" r:id="rId7"/>
    <p:sldId id="280" r:id="rId8"/>
    <p:sldId id="28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15" autoAdjust="0"/>
    <p:restoredTop sz="86381" autoAdjust="0"/>
  </p:normalViewPr>
  <p:slideViewPr>
    <p:cSldViewPr>
      <p:cViewPr varScale="1">
        <p:scale>
          <a:sx n="43" d="100"/>
          <a:sy n="43" d="100"/>
        </p:scale>
        <p:origin x="-15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471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7F97-54A7-4D58-9A51-33C3AFBD05F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0A2-92D0-4568-AF4C-32D11BE90D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7F97-54A7-4D58-9A51-33C3AFBD05F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0A2-92D0-4568-AF4C-32D11BE90D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7F97-54A7-4D58-9A51-33C3AFBD05F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0A2-92D0-4568-AF4C-32D11BE90D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7F97-54A7-4D58-9A51-33C3AFBD05F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0A2-92D0-4568-AF4C-32D11BE90D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7F97-54A7-4D58-9A51-33C3AFBD05F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0A2-92D0-4568-AF4C-32D11BE90D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7F97-54A7-4D58-9A51-33C3AFBD05F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0A2-92D0-4568-AF4C-32D11BE90D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7F97-54A7-4D58-9A51-33C3AFBD05F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0A2-92D0-4568-AF4C-32D11BE90D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7F97-54A7-4D58-9A51-33C3AFBD05F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0A2-92D0-4568-AF4C-32D11BE90D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7F97-54A7-4D58-9A51-33C3AFBD05F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0A2-92D0-4568-AF4C-32D11BE90D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7F97-54A7-4D58-9A51-33C3AFBD05F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0A2-92D0-4568-AF4C-32D11BE90D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7F97-54A7-4D58-9A51-33C3AFBD05F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82F0A2-92D0-4568-AF4C-32D11BE90D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017F97-54A7-4D58-9A51-33C3AFBD05FD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2F0A2-92D0-4568-AF4C-32D11BE90D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FBD2C4-DE92-493C-A0D3-128974CCA3DA}"/>
              </a:ext>
            </a:extLst>
          </p:cNvPr>
          <p:cNvSpPr/>
          <p:nvPr/>
        </p:nvSpPr>
        <p:spPr>
          <a:xfrm>
            <a:off x="0" y="2204864"/>
            <a:ext cx="9033832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ia"/>
              </a:rPr>
              <a:t>Индукция магнитного поля</a:t>
            </a:r>
            <a:endParaRPr lang="ru-RU" sz="60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6679826-9A32-4725-B145-FF253BBC38FD}"/>
              </a:ext>
            </a:extLst>
          </p:cNvPr>
          <p:cNvSpPr/>
          <p:nvPr/>
        </p:nvSpPr>
        <p:spPr>
          <a:xfrm>
            <a:off x="4283968" y="5301208"/>
            <a:ext cx="4608512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/>
              </a:rPr>
              <a:t>Подготовил:</a:t>
            </a:r>
          </a:p>
          <a:p>
            <a:r>
              <a:rPr lang="ru-RU" sz="2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/>
              </a:rPr>
              <a:t>учитель физики Вакулик Л.В.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218"/>
            <a:ext cx="8686800" cy="1143000"/>
          </a:xfrm>
        </p:spPr>
        <p:txBody>
          <a:bodyPr>
            <a:normAutofit/>
          </a:bodyPr>
          <a:lstStyle/>
          <a:p>
            <a:r>
              <a:rPr lang="ru-RU" sz="4300" b="1" dirty="0">
                <a:latin typeface="Bookman Old Style" panose="02050604050505020204" pitchFamily="18" charset="0"/>
              </a:rPr>
              <a:t>Индукция магнитного поля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38949"/>
            <a:ext cx="8229600" cy="1476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u="sng" dirty="0">
                <a:latin typeface="Bookman Old Style" panose="02050604050505020204" pitchFamily="18" charset="0"/>
              </a:rPr>
              <a:t>Вывод 1:</a:t>
            </a:r>
            <a:r>
              <a:rPr lang="ru-RU" i="1" dirty="0">
                <a:latin typeface="Bookman Old Style" panose="02050604050505020204" pitchFamily="18" charset="0"/>
              </a:rPr>
              <a:t> Магнитные поля отличаются силой действия на железные предметы, проводники с током и движущиеся заряды.</a:t>
            </a:r>
            <a:endParaRPr lang="en-US" dirty="0">
              <a:latin typeface="Bookman Old Style" panose="02050604050505020204" pitchFamily="18" charset="0"/>
            </a:endParaRP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143116"/>
            <a:ext cx="5000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3071810"/>
            <a:ext cx="500066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00100" y="5072074"/>
            <a:ext cx="67151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14942" y="2643182"/>
            <a:ext cx="285752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3357562"/>
            <a:ext cx="285752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928926" y="4572008"/>
            <a:ext cx="71438" cy="285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4786322"/>
            <a:ext cx="71438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4714884"/>
            <a:ext cx="71438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857760"/>
            <a:ext cx="71438" cy="200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4071942"/>
            <a:ext cx="71438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4071942"/>
            <a:ext cx="71438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4214818"/>
            <a:ext cx="71438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4286256"/>
            <a:ext cx="71438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Bookman Old Style" panose="02050604050505020204" pitchFamily="18" charset="0"/>
              </a:rPr>
              <a:t>Модуль вектора магнитной индукции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en-US" dirty="0"/>
              <a:t>F</a:t>
            </a:r>
            <a:endParaRPr lang="ru-RU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357554" y="2786058"/>
            <a:ext cx="5500726" cy="326866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ookman Old Style" panose="02050604050505020204" pitchFamily="18" charset="0"/>
              </a:rPr>
              <a:t>магнитного поля</a:t>
            </a:r>
          </a:p>
          <a:p>
            <a:r>
              <a:rPr lang="ru-RU" sz="3600" dirty="0">
                <a:latin typeface="Bookman Old Style" panose="02050604050505020204" pitchFamily="18" charset="0"/>
              </a:rPr>
              <a:t>силы тока </a:t>
            </a:r>
            <a:r>
              <a:rPr lang="en-US" sz="3600" dirty="0">
                <a:latin typeface="Bookman Old Style" panose="02050604050505020204" pitchFamily="18" charset="0"/>
              </a:rPr>
              <a:t>I</a:t>
            </a:r>
          </a:p>
          <a:p>
            <a:r>
              <a:rPr lang="ru-RU" sz="3600" dirty="0">
                <a:latin typeface="Bookman Old Style" panose="02050604050505020204" pitchFamily="18" charset="0"/>
              </a:rPr>
              <a:t>длины проводника </a:t>
            </a:r>
            <a:r>
              <a:rPr lang="en-US" sz="3600" dirty="0">
                <a:latin typeface="Bookman Old Style" panose="02050604050505020204" pitchFamily="18" charset="0"/>
              </a:rPr>
              <a:t>L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4294967295"/>
          </p:nvPr>
        </p:nvSpPr>
        <p:spPr>
          <a:xfrm>
            <a:off x="3814763" y="1928813"/>
            <a:ext cx="5329237" cy="7858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Bookman Old Style" panose="02050604050505020204" pitchFamily="18" charset="0"/>
              </a:rPr>
              <a:t>В</a:t>
            </a:r>
            <a:r>
              <a:rPr lang="en-US" sz="3600" dirty="0" smtClean="0">
                <a:latin typeface="Bookman Old Style" panose="02050604050505020204" pitchFamily="18" charset="0"/>
              </a:rPr>
              <a:t> </a:t>
            </a:r>
            <a:r>
              <a:rPr lang="ru-RU" sz="3600" dirty="0">
                <a:latin typeface="Bookman Old Style" panose="02050604050505020204" pitchFamily="18" charset="0"/>
              </a:rPr>
              <a:t>зависит от: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78592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786190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суммирования 5"/>
          <p:cNvSpPr/>
          <p:nvPr/>
        </p:nvSpPr>
        <p:spPr>
          <a:xfrm>
            <a:off x="1428728" y="2928934"/>
            <a:ext cx="612648" cy="612648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00034" y="3214686"/>
            <a:ext cx="928694" cy="71438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71472" y="285749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29058" y="2000240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F/IL = const</a:t>
            </a:r>
            <a:endParaRPr lang="ru-RU" sz="5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900618" cy="4643470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		</a:t>
            </a:r>
            <a:r>
              <a:rPr lang="en-US" sz="9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 = F/IL </a:t>
            </a:r>
            <a:endParaRPr lang="ru-RU" sz="9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>		</a:t>
            </a:r>
            <a:r>
              <a:rPr lang="ru-RU" sz="6400" dirty="0"/>
              <a:t>Тесла</a:t>
            </a:r>
          </a:p>
          <a:p>
            <a:pPr>
              <a:buNone/>
            </a:pPr>
            <a:r>
              <a:rPr lang="ru-RU" sz="6400" dirty="0"/>
              <a:t>		1Тл =1Н/(А</a:t>
            </a:r>
            <a:r>
              <a:rPr lang="en-US" sz="6400" dirty="0"/>
              <a:t> </a:t>
            </a:r>
            <a:r>
              <a:rPr lang="ru-RU" sz="6400" dirty="0"/>
              <a:t>м)</a:t>
            </a:r>
          </a:p>
          <a:p>
            <a:pPr>
              <a:buNone/>
            </a:pPr>
            <a:endParaRPr lang="ru-RU" sz="4500" dirty="0"/>
          </a:p>
          <a:p>
            <a:pPr>
              <a:buNone/>
            </a:pPr>
            <a:r>
              <a:rPr lang="ru-RU" sz="5800" u="sng" dirty="0">
                <a:latin typeface="Bookman Old Style" panose="02050604050505020204" pitchFamily="18" charset="0"/>
              </a:rPr>
              <a:t>Вывод 2: </a:t>
            </a:r>
            <a:r>
              <a:rPr lang="ru-RU" sz="5800" dirty="0">
                <a:latin typeface="Bookman Old Style" panose="02050604050505020204" pitchFamily="18" charset="0"/>
              </a:rPr>
              <a:t>Магнитная индукция – силовая характеристика магнитного поля.</a:t>
            </a:r>
            <a:r>
              <a:rPr lang="en-US" sz="5800" dirty="0">
                <a:latin typeface="Bookman Old Style" panose="02050604050505020204" pitchFamily="18" charset="0"/>
              </a:rPr>
              <a:t>  </a:t>
            </a:r>
            <a:endParaRPr lang="ru-RU" sz="5800" dirty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en-US" sz="4500" dirty="0"/>
              <a:t>                         </a:t>
            </a:r>
            <a:endParaRPr lang="ru-RU" sz="4500" dirty="0"/>
          </a:p>
        </p:txBody>
      </p:sp>
      <p:pic>
        <p:nvPicPr>
          <p:cNvPr id="5" name="Picture 5" descr="Картинка 2 из 6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43570" y="928670"/>
            <a:ext cx="3143272" cy="38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4214810" y="3286124"/>
            <a:ext cx="45719" cy="45719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525" y="464335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Bookman Old Style" panose="02050604050505020204" pitchFamily="18" charset="0"/>
              </a:rPr>
              <a:t>Направление вектора магнитной индукции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5257800"/>
          </a:xfrm>
          <a:noFill/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>
              <a:buNone/>
            </a:pPr>
            <a:endParaRPr lang="ru-RU" i="1" u="sng" dirty="0"/>
          </a:p>
          <a:p>
            <a:pPr algn="ctr">
              <a:buNone/>
            </a:pPr>
            <a:r>
              <a:rPr lang="ru-RU" u="sng" dirty="0">
                <a:latin typeface="Bookman Old Style" panose="02050604050505020204" pitchFamily="18" charset="0"/>
              </a:rPr>
              <a:t>Вывод 3:</a:t>
            </a:r>
          </a:p>
          <a:p>
            <a:pPr algn="ctr">
              <a:buNone/>
            </a:pPr>
            <a:endParaRPr lang="ru-RU" u="sng" dirty="0"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Вектор В направлен по касательной к магнитным линиям.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Направление вектора В указывает северный полюс магнитной стрелки.</a:t>
            </a:r>
          </a:p>
        </p:txBody>
      </p:sp>
      <p:sp>
        <p:nvSpPr>
          <p:cNvPr id="6" name="Овал 5"/>
          <p:cNvSpPr/>
          <p:nvPr/>
        </p:nvSpPr>
        <p:spPr>
          <a:xfrm>
            <a:off x="1071538" y="1928802"/>
            <a:ext cx="2700350" cy="2571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000100" y="2928934"/>
            <a:ext cx="7143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3786182" y="2285992"/>
            <a:ext cx="45719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000496" y="2571744"/>
            <a:ext cx="428628" cy="642942"/>
          </a:xfrm>
          <a:prstGeom prst="triangle">
            <a:avLst>
              <a:gd name="adj" fmla="val 4589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V="1">
            <a:off x="4000496" y="3214686"/>
            <a:ext cx="428628" cy="64294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00034" y="2285992"/>
            <a:ext cx="428628" cy="7143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flipV="1">
            <a:off x="500034" y="3000372"/>
            <a:ext cx="428628" cy="785818"/>
          </a:xfrm>
          <a:prstGeom prst="triangle">
            <a:avLst>
              <a:gd name="adj" fmla="val 5078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57818" y="2143116"/>
            <a:ext cx="2449665" cy="992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6572264" y="1714488"/>
            <a:ext cx="214314" cy="235745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572264" y="3143248"/>
            <a:ext cx="1643074" cy="71438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7500958" y="3143248"/>
            <a:ext cx="357190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6869790" y="3131475"/>
            <a:ext cx="357190" cy="666487"/>
          </a:xfrm>
          <a:prstGeom prst="triangle">
            <a:avLst>
              <a:gd name="adj" fmla="val 67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571604" y="550070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715008" y="492919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узел 20"/>
          <p:cNvSpPr/>
          <p:nvPr/>
        </p:nvSpPr>
        <p:spPr>
          <a:xfrm>
            <a:off x="2500298" y="3214686"/>
            <a:ext cx="45719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2285984" y="3000372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371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Виды магнитных полей: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Поле однородное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Поле неоднородное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500034" y="2143116"/>
            <a:ext cx="4040188" cy="4143404"/>
          </a:xfrm>
          <a:ln>
            <a:noFill/>
          </a:ln>
        </p:spPr>
        <p:txBody>
          <a:bodyPr>
            <a:normAutofit fontScale="92500"/>
          </a:bodyPr>
          <a:lstStyle/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pPr>
              <a:buNone/>
            </a:pPr>
            <a:endParaRPr lang="ru-RU" sz="2400" u="sng" dirty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2400" u="sng" dirty="0">
                <a:latin typeface="Bookman Old Style" panose="02050604050505020204" pitchFamily="18" charset="0"/>
              </a:rPr>
              <a:t>Вывод 4: </a:t>
            </a:r>
            <a:r>
              <a:rPr lang="ru-RU" sz="2400" dirty="0">
                <a:latin typeface="Bookman Old Style" panose="02050604050505020204" pitchFamily="18" charset="0"/>
              </a:rPr>
              <a:t>Магнитное поле однородно, если во всех его точках магнитная индукция одинакова и по модулю и по направлению.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714480" y="2786058"/>
            <a:ext cx="22860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14480" y="3214686"/>
            <a:ext cx="22860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714480" y="3643314"/>
            <a:ext cx="22860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2500298" y="2786058"/>
            <a:ext cx="5000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286116" y="3071810"/>
            <a:ext cx="5000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000232" y="3429000"/>
            <a:ext cx="5715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магнит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0800000">
            <a:off x="4643438" y="3000372"/>
            <a:ext cx="403860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Ответьте на вопросы: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51520" y="1357299"/>
            <a:ext cx="6963686" cy="516804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man Old Style" panose="02050604050505020204" pitchFamily="18" charset="0"/>
              </a:rPr>
              <a:t>С какой величиной мы познакомились? Как </a:t>
            </a:r>
            <a:r>
              <a:rPr lang="ru-RU" dirty="0">
                <a:latin typeface="Bookman Old Style" panose="02050604050505020204" pitchFamily="18" charset="0"/>
              </a:rPr>
              <a:t>она обозначается?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Bookman Old Style" panose="02050604050505020204" pitchFamily="18" charset="0"/>
              </a:rPr>
              <a:t>По какой формуле вычисляется модуль вектора магнитной индукции?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man Old Style" panose="02050604050505020204" pitchFamily="18" charset="0"/>
              </a:rPr>
              <a:t>Как называется силовая характеристика магнитного поля?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ookman Old Style" panose="02050604050505020204" pitchFamily="18" charset="0"/>
              </a:rPr>
              <a:t>Можно </a:t>
            </a:r>
            <a:r>
              <a:rPr lang="ru-RU" dirty="0">
                <a:latin typeface="Bookman Old Style" panose="02050604050505020204" pitchFamily="18" charset="0"/>
              </a:rPr>
              <a:t>ли сказать, что модуль магнитной индукции зависит от силы, с которой магнитное поле действует на проводник с током, силы тока и длины проводника?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Bookman Old Style" panose="02050604050505020204" pitchFamily="18" charset="0"/>
              </a:rPr>
              <a:t>Как называется единица измерения магнитной индукции.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Bookman Old Style" panose="02050604050505020204" pitchFamily="18" charset="0"/>
              </a:rPr>
              <a:t>По рисункам 120,121,122 (стр.159) установите, какие поля являются однородными, а какие нет.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B7D4518-5CBA-4C21-B630-28E129058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420888"/>
            <a:ext cx="3888432" cy="46875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98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b="1" dirty="0">
                <a:latin typeface="Bookman Old Style" panose="02050604050505020204" pitchFamily="18" charset="0"/>
              </a:rPr>
              <a:t>Домашнее задание: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91291D-B031-4B93-8283-2015B4254B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462924"/>
            <a:ext cx="2709254" cy="28627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0676" y="1448743"/>
            <a:ext cx="8106124" cy="443484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ookman Old Style" panose="02050604050505020204" pitchFamily="18" charset="0"/>
              </a:rPr>
              <a:t>§ 46</a:t>
            </a:r>
            <a:r>
              <a:rPr lang="ru-RU" sz="4000" dirty="0" smtClean="0">
                <a:latin typeface="Bookman Old Style" panose="02050604050505020204" pitchFamily="18" charset="0"/>
              </a:rPr>
              <a:t>, 47 </a:t>
            </a:r>
            <a:endParaRPr lang="ru-RU" sz="4000" dirty="0">
              <a:latin typeface="Bookman Old Style" panose="02050604050505020204" pitchFamily="18" charset="0"/>
            </a:endParaRPr>
          </a:p>
          <a:p>
            <a:r>
              <a:rPr lang="ru-RU" sz="4000" dirty="0">
                <a:latin typeface="Bookman Old Style" panose="02050604050505020204" pitchFamily="18" charset="0"/>
              </a:rPr>
              <a:t>ответить на вопросы после §,</a:t>
            </a:r>
          </a:p>
          <a:p>
            <a:r>
              <a:rPr lang="ru-RU" sz="4000" dirty="0" err="1">
                <a:latin typeface="Bookman Old Style" panose="02050604050505020204" pitchFamily="18" charset="0"/>
              </a:rPr>
              <a:t>упр</a:t>
            </a:r>
            <a:r>
              <a:rPr lang="ru-RU" sz="4000" dirty="0">
                <a:latin typeface="Bookman Old Style" panose="02050604050505020204" pitchFamily="18" charset="0"/>
              </a:rPr>
              <a:t>: </a:t>
            </a:r>
            <a:r>
              <a:rPr lang="ru-RU" sz="4000" dirty="0" smtClean="0">
                <a:latin typeface="Bookman Old Style" panose="02050604050505020204" pitchFamily="18" charset="0"/>
              </a:rPr>
              <a:t>37 </a:t>
            </a:r>
            <a:r>
              <a:rPr lang="ru-RU" sz="4000" dirty="0">
                <a:latin typeface="Bookman Old Style" panose="02050604050505020204" pitchFamily="18" charset="0"/>
              </a:rPr>
              <a:t>(письменно)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642" y="548680"/>
            <a:ext cx="8730716" cy="442915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Мыслящий ум не чувствует себя счастливым, пока ему не удастся связать воедино разрозненные факты, им наблюдаемые.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652" y="5157192"/>
            <a:ext cx="7854696" cy="100013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Хевеши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Теоретические вопросы: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8579296" cy="465218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ookman Old Style" panose="02050604050505020204" pitchFamily="18" charset="0"/>
              </a:rPr>
              <a:t>Чем порождается магнитное поле?</a:t>
            </a:r>
          </a:p>
          <a:p>
            <a:r>
              <a:rPr lang="ru-RU" sz="3600" dirty="0">
                <a:latin typeface="Bookman Old Style" panose="02050604050505020204" pitchFamily="18" charset="0"/>
              </a:rPr>
              <a:t>Кто впервые обнаружил магнитное поле вокруг проводника с током?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Рисунок6.wm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4134660"/>
            <a:ext cx="3281390" cy="2437611"/>
          </a:xfrm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агни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5896332" y="2666199"/>
            <a:ext cx="3459460" cy="207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94003"/>
            <a:ext cx="7022584" cy="592935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Bookman Old Style" panose="02050604050505020204" pitchFamily="18" charset="0"/>
              </a:rPr>
              <a:t>Как графически изображается магнитное поле?</a:t>
            </a:r>
          </a:p>
          <a:p>
            <a:r>
              <a:rPr lang="ru-RU" sz="3200" dirty="0">
                <a:latin typeface="Bookman Old Style" panose="02050604050505020204" pitchFamily="18" charset="0"/>
              </a:rPr>
              <a:t>Что такое магнитные линии?</a:t>
            </a:r>
          </a:p>
          <a:p>
            <a:r>
              <a:rPr lang="ru-RU" sz="3200" dirty="0">
                <a:latin typeface="Bookman Old Style" panose="02050604050505020204" pitchFamily="18" charset="0"/>
              </a:rPr>
              <a:t>Что представляют собой магнитные линии прямого проводника, соленоида и постоянного магнита?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5516" y="1124744"/>
            <a:ext cx="8712968" cy="5340369"/>
          </a:xfrm>
        </p:spPr>
        <p:txBody>
          <a:bodyPr>
            <a:normAutofit fontScale="92500"/>
          </a:bodyPr>
          <a:lstStyle/>
          <a:p>
            <a:r>
              <a:rPr lang="ru-RU" sz="4000" dirty="0">
                <a:latin typeface="Bookman Old Style" panose="02050604050505020204" pitchFamily="18" charset="0"/>
              </a:rPr>
              <a:t>На что действует магнитное поле?</a:t>
            </a:r>
          </a:p>
          <a:p>
            <a:r>
              <a:rPr lang="ru-RU" sz="4000" dirty="0">
                <a:latin typeface="Bookman Old Style" panose="02050604050505020204" pitchFamily="18" charset="0"/>
              </a:rPr>
              <a:t>Какое поле называется неоднородным?</a:t>
            </a:r>
          </a:p>
          <a:p>
            <a:r>
              <a:rPr lang="ru-RU" sz="4000" dirty="0">
                <a:latin typeface="Bookman Old Style" panose="02050604050505020204" pitchFamily="18" charset="0"/>
              </a:rPr>
              <a:t>Какое поле называется однородным?</a:t>
            </a:r>
          </a:p>
          <a:p>
            <a:r>
              <a:rPr lang="ru-RU" sz="4000" dirty="0">
                <a:latin typeface="Bookman Old Style" panose="02050604050505020204" pitchFamily="18" charset="0"/>
              </a:rPr>
              <a:t>Приведите примеры однородного и неоднородного магнитных полей.</a:t>
            </a:r>
          </a:p>
        </p:txBody>
      </p:sp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85794"/>
            <a:ext cx="8507288" cy="534036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ookman Old Style" panose="02050604050505020204" pitchFamily="18" charset="0"/>
              </a:rPr>
              <a:t>От чего зависит направление линий магнитного поля?</a:t>
            </a:r>
          </a:p>
          <a:p>
            <a:r>
              <a:rPr lang="ru-RU" sz="4000" dirty="0">
                <a:latin typeface="Bookman Old Style" panose="02050604050505020204" pitchFamily="18" charset="0"/>
              </a:rPr>
              <a:t>Сформулируйте правило буравчика?</a:t>
            </a:r>
          </a:p>
          <a:p>
            <a:r>
              <a:rPr lang="ru-RU" sz="4000" dirty="0">
                <a:latin typeface="Bookman Old Style" panose="02050604050505020204" pitchFamily="18" charset="0"/>
              </a:rPr>
              <a:t>Сформулируйте правило правой руки?</a:t>
            </a:r>
          </a:p>
          <a:p>
            <a:r>
              <a:rPr lang="ru-RU" sz="4000" dirty="0">
                <a:latin typeface="Bookman Old Style" panose="02050604050505020204" pitchFamily="18" charset="0"/>
              </a:rPr>
              <a:t>Сформулируйте правило левой руки?</a:t>
            </a:r>
          </a:p>
        </p:txBody>
      </p:sp>
    </p:spTree>
    <p:extLst>
      <p:ext uri="{BB962C8B-B14F-4D97-AF65-F5344CB8AC3E}">
        <p14:creationId xmlns:p14="http://schemas.microsoft.com/office/powerpoint/2010/main" xmlns="" val="803996839"/>
      </p:ext>
    </p:extLst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2D7372-D8EC-4D2D-ABAE-2E4BF2BC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34" y="332656"/>
            <a:ext cx="8229600" cy="1143000"/>
          </a:xfrm>
        </p:spPr>
        <p:txBody>
          <a:bodyPr/>
          <a:lstStyle/>
          <a:p>
            <a:r>
              <a:rPr lang="ru-RU" dirty="0"/>
              <a:t>Решение задач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F3CF75-24B1-4AB9-B882-BE50FF67305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2" t="17122" r="64356" b="74890"/>
          <a:stretch/>
        </p:blipFill>
        <p:spPr bwMode="auto">
          <a:xfrm rot="5400000">
            <a:off x="6187010" y="3830215"/>
            <a:ext cx="2458611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46EE1E-CA9A-4213-A792-64D125F1B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5915000" cy="4389120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Как обнаружить скрытый провод, по которому протекает постоянный электрический ток. Что для этого понадобится?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Bookman Old Style" panose="02050604050505020204" pitchFamily="18" charset="0"/>
              </a:rPr>
              <a:t>В какой точке, А или В (рисунок), сила, действующая на магнитную стрелку, помещенную в магнитное поле, будет по модулю большая? </a:t>
            </a:r>
          </a:p>
        </p:txBody>
      </p:sp>
    </p:spTree>
    <p:extLst>
      <p:ext uri="{BB962C8B-B14F-4D97-AF65-F5344CB8AC3E}">
        <p14:creationId xmlns:p14="http://schemas.microsoft.com/office/powerpoint/2010/main" xmlns="" val="225162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2D7372-D8EC-4D2D-ABAE-2E4BF2BC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41" y="151653"/>
            <a:ext cx="8229600" cy="1143000"/>
          </a:xfrm>
        </p:spPr>
        <p:txBody>
          <a:bodyPr/>
          <a:lstStyle/>
          <a:p>
            <a:r>
              <a:rPr lang="ru-RU" dirty="0"/>
              <a:t>Решение задач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46EE1E-CA9A-4213-A792-64D125F1B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68" y="1321406"/>
            <a:ext cx="6563072" cy="51571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3. На рисунке показаны магнитные линии полосового магнита и магнитные стрелки 1, 2, 3. На какую стрелку магнитное поле действует с наибольшей силой, на какую – с наименьшей?</a:t>
            </a:r>
          </a:p>
          <a:p>
            <a:pPr marL="0" indent="0" algn="just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4. С магнитной стрелки стерлись синяя и красная краска, которой были покрашены соответственно ее северный и южный полюсы. Чтобы определить полюсы, ее поместили в поле полосового магнита, и она расположилась так, как показано на рисунке. Какой конец стрелки, ближний к магниту или дальний, вы будете считать ее северным полюсом и покрасите в синий цвет?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6E39B3-A2C3-4A52-B1E4-D86265B8A5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723153"/>
            <a:ext cx="2044418" cy="2705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468110-8477-4B92-BCFA-45CDB40DBE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849" y="3571978"/>
            <a:ext cx="2044418" cy="28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66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07170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anose="02050604050505020204" pitchFamily="18" charset="0"/>
              </a:rPr>
              <a:t>Без сомнения всё наше знание начинается с опыта.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4139952" y="3429000"/>
            <a:ext cx="4815986" cy="278304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anose="02050604050505020204" pitchFamily="18" charset="0"/>
              </a:rPr>
              <a:t>Иммануил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anose="02050604050505020204" pitchFamily="18" charset="0"/>
              </a:rPr>
              <a:t>  Кант</a:t>
            </a:r>
          </a:p>
        </p:txBody>
      </p:sp>
      <p:pic>
        <p:nvPicPr>
          <p:cNvPr id="8" name="Содержимое 7" descr="Рисунок4.wm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926033"/>
            <a:ext cx="1940708" cy="2286016"/>
          </a:xfrm>
        </p:spPr>
      </p:pic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792</TotalTime>
  <Words>468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Мыслящий ум не чувствует себя счастливым, пока ему не удастся связать воедино разрозненные факты, им наблюдаемые.</vt:lpstr>
      <vt:lpstr>Теоретические вопросы:</vt:lpstr>
      <vt:lpstr>Слайд 4</vt:lpstr>
      <vt:lpstr>Слайд 5</vt:lpstr>
      <vt:lpstr>Слайд 6</vt:lpstr>
      <vt:lpstr>Решение задач</vt:lpstr>
      <vt:lpstr>Решение задач</vt:lpstr>
      <vt:lpstr>Без сомнения всё наше знание начинается с опыта.</vt:lpstr>
      <vt:lpstr>Индукция магнитного поля</vt:lpstr>
      <vt:lpstr>Модуль вектора магнитной индукции</vt:lpstr>
      <vt:lpstr>F/IL = const</vt:lpstr>
      <vt:lpstr>Направление вектора магнитной индукции</vt:lpstr>
      <vt:lpstr>Виды магнитных полей:</vt:lpstr>
      <vt:lpstr>Ответьте на вопросы:</vt:lpstr>
      <vt:lpstr> 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81</cp:revision>
  <dcterms:created xsi:type="dcterms:W3CDTF">2011-02-19T11:46:22Z</dcterms:created>
  <dcterms:modified xsi:type="dcterms:W3CDTF">2018-02-06T17:44:08Z</dcterms:modified>
</cp:coreProperties>
</file>