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98C8E3-807F-4087-8063-01D468DED231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D39C80A-6AC8-49B9-9E2F-999A4909F0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692696"/>
            <a:ext cx="6262464" cy="1872208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Индивидуальная тетрадь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140968"/>
            <a:ext cx="6172200" cy="323395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учитель-логопед </a:t>
            </a:r>
          </a:p>
          <a:p>
            <a:pPr algn="r"/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Жданова Надежда Станиславовна</a:t>
            </a:r>
          </a:p>
          <a:p>
            <a:pPr algn="r"/>
            <a:endParaRPr lang="ru-RU" sz="2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МБДОУ детский сад «Теремок»</a:t>
            </a:r>
          </a:p>
          <a:p>
            <a:pPr algn="ctr"/>
            <a:r>
              <a:rPr lang="ru-RU" sz="1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с. Усть-Калманка Алтайского края</a:t>
            </a:r>
          </a:p>
          <a:p>
            <a:pPr algn="ctr"/>
            <a:r>
              <a:rPr lang="ru-RU" sz="19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2018 г.</a:t>
            </a:r>
            <a:endParaRPr lang="ru-RU" sz="19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32656"/>
            <a:ext cx="617220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chemeClr val="accent3"/>
                </a:solidFill>
              </a:rPr>
              <a:t>План</a:t>
            </a:r>
            <a:endParaRPr lang="ru-RU" sz="3200" i="1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628800"/>
            <a:ext cx="6172200" cy="4746122"/>
          </a:xfrm>
        </p:spPr>
        <p:txBody>
          <a:bodyPr/>
          <a:lstStyle/>
          <a:p>
            <a:r>
              <a:rPr lang="ru-RU" sz="2000" dirty="0" smtClean="0">
                <a:solidFill>
                  <a:srgbClr val="002060"/>
                </a:solidFill>
              </a:rPr>
              <a:t>1. </a:t>
            </a:r>
            <a:r>
              <a:rPr lang="ru-RU" sz="2000" i="1" dirty="0" smtClean="0">
                <a:solidFill>
                  <a:srgbClr val="002060"/>
                </a:solidFill>
              </a:rPr>
              <a:t>Индивидуальная тетрадь </a:t>
            </a:r>
            <a:r>
              <a:rPr lang="ru-RU" sz="2000" dirty="0" smtClean="0">
                <a:solidFill>
                  <a:srgbClr val="002060"/>
                </a:solidFill>
              </a:rPr>
              <a:t>– цели и задачи использования в логопедической работе.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2. Основные содержательные характеристики</a:t>
            </a:r>
            <a:r>
              <a:rPr lang="ru-RU" sz="2000" i="1" dirty="0" smtClean="0">
                <a:solidFill>
                  <a:srgbClr val="002060"/>
                </a:solidFill>
              </a:rPr>
              <a:t> индивидуальной тетради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3. Перспектива электронных вариантов </a:t>
            </a:r>
            <a:r>
              <a:rPr lang="ru-RU" sz="2000" i="1" dirty="0" smtClean="0">
                <a:solidFill>
                  <a:srgbClr val="002060"/>
                </a:solidFill>
              </a:rPr>
              <a:t>индивидуальной тетради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4. Предлагаемая методическая литература   в составлении </a:t>
            </a:r>
            <a:r>
              <a:rPr lang="ru-RU" sz="2000" i="1" dirty="0" smtClean="0">
                <a:solidFill>
                  <a:srgbClr val="002060"/>
                </a:solidFill>
              </a:rPr>
              <a:t>индивидуальных тетрадей.</a:t>
            </a:r>
          </a:p>
          <a:p>
            <a:r>
              <a:rPr lang="ru-RU" sz="2000" i="1" dirty="0" smtClean="0">
                <a:solidFill>
                  <a:srgbClr val="002060"/>
                </a:solidFill>
              </a:rPr>
              <a:t>5. </a:t>
            </a:r>
            <a:r>
              <a:rPr lang="ru-RU" sz="2000" dirty="0" smtClean="0">
                <a:solidFill>
                  <a:srgbClr val="002060"/>
                </a:solidFill>
              </a:rPr>
              <a:t>Заключение.</a:t>
            </a:r>
          </a:p>
          <a:p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3"/>
                </a:solidFill>
                <a:cs typeface="Times New Roman" pitchFamily="18" charset="0"/>
              </a:rPr>
              <a:t>Цели и задачи  </a:t>
            </a:r>
            <a:endParaRPr lang="ru-RU" sz="3200" b="1" i="1" dirty="0">
              <a:solidFill>
                <a:schemeClr val="accent3"/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5565232"/>
          </a:xfrm>
        </p:spPr>
        <p:txBody>
          <a:bodyPr>
            <a:normAutofit fontScale="92500"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Индивидуальная тетрадь </a:t>
            </a:r>
            <a:r>
              <a:rPr lang="ru-RU" dirty="0" smtClean="0">
                <a:solidFill>
                  <a:srgbClr val="002060"/>
                </a:solidFill>
              </a:rPr>
              <a:t>является важным составляющим звеном в логопедической работе  в ДОУ, связующим деятельность учителя-логопеда, ребёнка и родителей.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Это документ, помогающий выявить динамику в речевом развитии ребёнка, увидеть потенциальные возможности дальнейшей коррекционной работы.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Является средством для достижения конкретных задач, которые систематически предлагает логопед ребёнку в его самостоятельной деятельности.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Основная цель использования </a:t>
            </a:r>
            <a:r>
              <a:rPr lang="ru-RU" i="1" dirty="0" smtClean="0">
                <a:solidFill>
                  <a:srgbClr val="002060"/>
                </a:solidFill>
              </a:rPr>
              <a:t>индивидуальных тетрадей </a:t>
            </a:r>
            <a:r>
              <a:rPr lang="ru-RU" dirty="0" smtClean="0">
                <a:solidFill>
                  <a:srgbClr val="002060"/>
                </a:solidFill>
              </a:rPr>
              <a:t>– создание базовой опоры для достижения максимальной речевой активности ребёнка.</a:t>
            </a: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Основные  характеристики  содержания индивидуальных тетрадей</a:t>
            </a:r>
            <a:endParaRPr lang="ru-RU" sz="2800" b="1" i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 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Титульный лист   индивидуальных тетрадей:</a:t>
            </a:r>
          </a:p>
          <a:p>
            <a:pPr marL="457200" indent="-457200" algn="just">
              <a:buAutoNum type="arabicPeriod"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фотография ребёнка с улыбкой (артикуляционное упражнение «Улыбка») ;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ФИ ребёнка, возраст, группа.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  Экран нарушенных звуков ребёнка.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  Упражнения дыхательной гимнастики.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  Упражнения артикуляционной гимнастики.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  Звуковые дорожки для необходимых звуков.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 Раздел для автоматизации поставленных звуков (в начале, середине, конце слов).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 Важным в индивидуальной тетради является раздел «Мои успехи!», где  поощряется деятельность ребёнка.</a:t>
            </a:r>
          </a:p>
          <a:p>
            <a:pPr marL="457200" indent="-457200" algn="just">
              <a:buNone/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  В основном разделе «Домашнее задание»  используется только необходимые номера и соответствующие разделы.</a:t>
            </a: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Перспектива электронных вариантов индивидуальных тетрадей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Экономия времени.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 Использование  индивидуальных тетрадей как в электронном, так и в распечатанном виде.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Удобно в ситуации изменения заданий, внесения корректировок в реальном режиме времени.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Работа в электронной версии индивидуальных тетрадей даёт возможность учителю-логопеду применить и свои творческие способности.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Участие учителя-логопеда в формировании эстетических взглядов ребёнка на организацию речевого материала.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Возможность использования для ДОУ </a:t>
            </a:r>
            <a:r>
              <a:rPr lang="ru-RU" i="1" dirty="0" err="1" smtClean="0">
                <a:solidFill>
                  <a:srgbClr val="002060"/>
                </a:solidFill>
              </a:rPr>
              <a:t>общеразвивающего</a:t>
            </a:r>
            <a:r>
              <a:rPr lang="ru-RU" i="1" dirty="0" smtClean="0">
                <a:solidFill>
                  <a:srgbClr val="002060"/>
                </a:solidFill>
              </a:rPr>
              <a:t> вида.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Методическая литература</a:t>
            </a:r>
            <a:endParaRPr lang="ru-RU" sz="2800" b="1" i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002060"/>
                </a:solidFill>
              </a:rPr>
              <a:t>Герасимова А.С. Популярная логопедия: Занятия с дошкольниками.- М.: Айрис-пресс, 2009.</a:t>
            </a:r>
            <a:endParaRPr lang="ru-RU" sz="2000" i="1" dirty="0" smtClean="0">
              <a:solidFill>
                <a:srgbClr val="002060"/>
              </a:solidFill>
              <a:latin typeface="+mj-lt"/>
            </a:endParaRPr>
          </a:p>
          <a:p>
            <a:r>
              <a:rPr lang="ru-RU" sz="2000" i="1" dirty="0" err="1" smtClean="0">
                <a:solidFill>
                  <a:srgbClr val="002060"/>
                </a:solidFill>
                <a:latin typeface="+mj-lt"/>
              </a:rPr>
              <a:t>Крупенчук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</a:rPr>
              <a:t> О.И. Большой экспериментальный словарь для автоматизации и дифференциации </a:t>
            </a:r>
            <a:r>
              <a:rPr lang="ru-RU" sz="2000" i="1" dirty="0" err="1" smtClean="0">
                <a:solidFill>
                  <a:srgbClr val="002060"/>
                </a:solidFill>
                <a:latin typeface="+mj-lt"/>
              </a:rPr>
              <a:t>звуков.-СПб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</a:rPr>
              <a:t>.: Издательский Дом «Литера», 2012.</a:t>
            </a:r>
          </a:p>
          <a:p>
            <a:r>
              <a:rPr lang="ru-RU" sz="2000" i="1" dirty="0" err="1" smtClean="0">
                <a:solidFill>
                  <a:srgbClr val="002060"/>
                </a:solidFill>
                <a:latin typeface="+mj-lt"/>
              </a:rPr>
              <a:t>Крупенчук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</a:rPr>
              <a:t> О.И. Интерактивная артикуляционная </a:t>
            </a:r>
            <a:r>
              <a:rPr lang="ru-RU" sz="2000" i="1" dirty="0" err="1" smtClean="0">
                <a:solidFill>
                  <a:srgbClr val="002060"/>
                </a:solidFill>
                <a:latin typeface="+mj-lt"/>
              </a:rPr>
              <a:t>гимнастика.-СПб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</a:rPr>
              <a:t>.: Издательский Дом «Литера», 2014.</a:t>
            </a:r>
          </a:p>
          <a:p>
            <a:r>
              <a:rPr lang="ru-RU" sz="2000" i="1" dirty="0" smtClean="0">
                <a:solidFill>
                  <a:srgbClr val="002060"/>
                </a:solidFill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</a:rPr>
              <a:t>Крупенчук</a:t>
            </a:r>
            <a:r>
              <a:rPr lang="ru-RU" sz="2000" i="1" dirty="0" smtClean="0">
                <a:solidFill>
                  <a:srgbClr val="002060"/>
                </a:solidFill>
              </a:rPr>
              <a:t> О.И.Гимнастика для язычка и пальчиков для девочек и мальчиков. - СПб.: Издательский Дом «Литера», 2013.</a:t>
            </a:r>
          </a:p>
          <a:p>
            <a:r>
              <a:rPr lang="ru-RU" sz="2000" i="1" dirty="0" smtClean="0">
                <a:solidFill>
                  <a:srgbClr val="002060"/>
                </a:solidFill>
              </a:rPr>
              <a:t>Интернет-ресурсы: картинки для изображения артикуляционных поз.</a:t>
            </a:r>
          </a:p>
          <a:p>
            <a:endParaRPr lang="ru-RU" sz="2000" i="1" dirty="0" smtClean="0">
              <a:solidFill>
                <a:srgbClr val="002060"/>
              </a:solidFill>
              <a:latin typeface="+mj-lt"/>
            </a:endParaRPr>
          </a:p>
          <a:p>
            <a:endParaRPr lang="ru-RU" sz="2000" i="1" dirty="0" smtClean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Работая с детьми с нарушенным звукопроизношением, учитель-логопед в своей практике использует индивидуальные тетради, которые обеспечивают систематичность, последовательность, перспективу  речевого развития ребёнка, где прослеживается и речевая динамика.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Для экономии времени, удобства  в применении предлагаю  индивидуальные тетради в электронном варианте, используя все  его потенциальные возможности.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Заранее разработанные  упражнения позволяют доступно, грамотно и эстетично составить домашнее задание для ребёнка (см. </a:t>
            </a:r>
            <a:r>
              <a:rPr lang="ru-RU" i="1" smtClean="0">
                <a:solidFill>
                  <a:srgbClr val="002060"/>
                </a:solidFill>
              </a:rPr>
              <a:t>Приложение).</a:t>
            </a:r>
            <a:endParaRPr lang="ru-RU" i="1" dirty="0" smtClean="0">
              <a:solidFill>
                <a:srgbClr val="002060"/>
              </a:solidFill>
            </a:endParaRPr>
          </a:p>
          <a:p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188</TotalTime>
  <Words>473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Индивидуальная тетрадь</vt:lpstr>
      <vt:lpstr>План</vt:lpstr>
      <vt:lpstr>Цели и задачи  </vt:lpstr>
      <vt:lpstr>Основные  характеристики  содержания индивидуальных тетрадей</vt:lpstr>
      <vt:lpstr>Перспектива электронных вариантов индивидуальных тетрадей</vt:lpstr>
      <vt:lpstr>Методическая литература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тетрадь</dc:title>
  <dc:creator>андрей</dc:creator>
  <cp:lastModifiedBy>Катя</cp:lastModifiedBy>
  <cp:revision>20</cp:revision>
  <dcterms:created xsi:type="dcterms:W3CDTF">2018-03-30T02:34:21Z</dcterms:created>
  <dcterms:modified xsi:type="dcterms:W3CDTF">2018-03-30T17:32:18Z</dcterms:modified>
</cp:coreProperties>
</file>