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9" r:id="rId3"/>
    <p:sldId id="268" r:id="rId4"/>
    <p:sldId id="257" r:id="rId5"/>
    <p:sldId id="264" r:id="rId6"/>
    <p:sldId id="265" r:id="rId7"/>
    <p:sldId id="266" r:id="rId8"/>
    <p:sldId id="258" r:id="rId9"/>
    <p:sldId id="259" r:id="rId10"/>
    <p:sldId id="260" r:id="rId11"/>
    <p:sldId id="261" r:id="rId12"/>
    <p:sldId id="262" r:id="rId13"/>
    <p:sldId id="26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4F63-B5C2-4EC2-8725-046ABE958AF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7F5F-5341-4C01-8D48-7D6883884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7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7F5F-5341-4C01-8D48-7D6883884D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7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777318" cy="1731982"/>
          </a:xfrm>
        </p:spPr>
        <p:txBody>
          <a:bodyPr/>
          <a:lstStyle/>
          <a:p>
            <a:r>
              <a:rPr lang="ru-RU" dirty="0" smtClean="0"/>
              <a:t>Движение организмов.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3933056"/>
            <a:ext cx="2264296" cy="194744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Выполнила учитель биологии МБОУ СОШ </a:t>
            </a:r>
          </a:p>
          <a:p>
            <a:pPr algn="l"/>
            <a:r>
              <a:rPr lang="ru-RU" dirty="0" smtClean="0"/>
              <a:t>№ 170</a:t>
            </a:r>
          </a:p>
          <a:p>
            <a:pPr algn="l"/>
            <a:r>
              <a:rPr lang="ru-RU" dirty="0" err="1" smtClean="0"/>
              <a:t>Мизгирева</a:t>
            </a:r>
            <a:r>
              <a:rPr lang="ru-RU" dirty="0" smtClean="0"/>
              <a:t> Оксана Сергеевна, 2018год</a:t>
            </a:r>
            <a:endParaRPr lang="ru-RU" dirty="0"/>
          </a:p>
        </p:txBody>
      </p:sp>
      <p:pic>
        <p:nvPicPr>
          <p:cNvPr id="4099" name="Picture 3" descr="C:\Users\Pavel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6192688" cy="41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745505" cy="387781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Фототропизм</a:t>
            </a:r>
            <a:r>
              <a:rPr lang="ru-RU" sz="2400" dirty="0"/>
              <a:t> —изгиб растения под влиянием источников света. Изгиб происходит благодаря неравномерному распределению ауксина в стебле. На теневой стороне ауксина скапливается больше, и рост клеток там интенсивнее. На световой стороне ауксина меньше. Изгиб происходит в сторону медленно растущих клеток, к свету.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89177" cy="1507774"/>
          </a:xfrm>
        </p:spPr>
        <p:txBody>
          <a:bodyPr>
            <a:normAutofit/>
          </a:bodyPr>
          <a:lstStyle/>
          <a:p>
            <a:r>
              <a:rPr lang="ru-RU" sz="3200" dirty="0"/>
              <a:t>Различные виды тропизмов получили свое название от источников </a:t>
            </a:r>
            <a:r>
              <a:rPr lang="ru-RU" sz="3200" dirty="0" smtClean="0"/>
              <a:t>раздражения:</a:t>
            </a:r>
            <a:endParaRPr lang="ru-RU" sz="3200" dirty="0"/>
          </a:p>
        </p:txBody>
      </p:sp>
      <p:pic>
        <p:nvPicPr>
          <p:cNvPr id="3074" name="Picture 2" descr="C:\Users\Pavel\Desktop\4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094247" cy="24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354" y="141277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Геотропизм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</a:rPr>
              <a:t>— изгиб органа растения под влиянием силы тяжести.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большинстве случаев корень обладает положительным геотропизмом, а стебель — отрицательным.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avel\Desktop\pic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3" y="3573016"/>
            <a:ext cx="4069972" cy="25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vel\Desktop\corngeotr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83" y="3589141"/>
            <a:ext cx="3816424" cy="23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157592" cy="64807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Хемотропизм </a:t>
            </a:r>
            <a:r>
              <a:rPr lang="ru-RU" sz="3200" dirty="0"/>
              <a:t>— движение растений под влиянием химических </a:t>
            </a:r>
            <a:r>
              <a:rPr lang="ru-RU" sz="3200" dirty="0" smtClean="0"/>
              <a:t>веществ.</a:t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Явление </a:t>
            </a:r>
            <a:r>
              <a:rPr lang="ru-RU" sz="2400" dirty="0"/>
              <a:t>хемотропизма можно </a:t>
            </a:r>
            <a:r>
              <a:rPr lang="ru-RU" sz="2400" dirty="0" smtClean="0"/>
              <a:t>наблюдать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на примере изгиба корней при </a:t>
            </a:r>
            <a:r>
              <a:rPr lang="ru-RU" sz="2400" dirty="0" smtClean="0"/>
              <a:t>наличии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 почве различных катионов и анионов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Катионы в растворах почвенных </a:t>
            </a:r>
            <a:r>
              <a:rPr lang="ru-RU" sz="2400" dirty="0" smtClean="0"/>
              <a:t>солей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вызывают отрицательный хемотропизм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а анионы — положительный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На этом основании </a:t>
            </a:r>
            <a:r>
              <a:rPr lang="ru-RU" sz="2400" dirty="0" smtClean="0"/>
              <a:t>происходит</a:t>
            </a:r>
            <a:br>
              <a:rPr lang="ru-RU" sz="2400" dirty="0" smtClean="0"/>
            </a:br>
            <a:r>
              <a:rPr lang="ru-RU" sz="2400" dirty="0" smtClean="0"/>
              <a:t> рост</a:t>
            </a:r>
            <a:r>
              <a:rPr lang="ru-RU" sz="2400" dirty="0"/>
              <a:t> </a:t>
            </a:r>
            <a:r>
              <a:rPr lang="ru-RU" sz="2400" dirty="0" smtClean="0"/>
              <a:t>корней </a:t>
            </a:r>
            <a:r>
              <a:rPr lang="ru-RU" sz="2400" dirty="0"/>
              <a:t>в </a:t>
            </a:r>
            <a:r>
              <a:rPr lang="ru-RU" sz="2400" dirty="0" smtClean="0"/>
              <a:t>сторону</a:t>
            </a:r>
            <a:br>
              <a:rPr lang="ru-RU" sz="2400" dirty="0" smtClean="0"/>
            </a:br>
            <a:r>
              <a:rPr lang="ru-RU" sz="2400" dirty="0" smtClean="0"/>
              <a:t> удобренных </a:t>
            </a:r>
            <a:r>
              <a:rPr lang="ru-RU" sz="2400" dirty="0"/>
              <a:t>участков почвы. </a:t>
            </a:r>
          </a:p>
        </p:txBody>
      </p:sp>
      <p:pic>
        <p:nvPicPr>
          <p:cNvPr id="3074" name="Picture 2" descr="C:\Users\Павел\Desktop\tree-root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9370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Сократительные движения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 растений вызывается прикосновением, толчками (сейсмонастии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r>
              <a:rPr lang="ru-RU" sz="2000" dirty="0" smtClean="0"/>
              <a:t>Примером </a:t>
            </a:r>
            <a:r>
              <a:rPr lang="ru-RU" sz="2000" dirty="0"/>
              <a:t>этого вида движения может служить сжимание листьев у стыдливой мимозы и венериной мухоловки, растущих в тропических лесах, сжимание листьев у росянки, растущей на сфагновых </a:t>
            </a:r>
            <a:r>
              <a:rPr lang="ru-RU" sz="2000" dirty="0" smtClean="0"/>
              <a:t>болотах. 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реакции на раздражение растение затрачивает энергию. На беспрерывные раздражения растение перестает реагировать. Реакция наступает только тогда, когда восстановится необходимое количество энергии.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6" name="Picture 2" descr="C:\Users\Pavel\Desktop\19cmndr4wjhbb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6203"/>
            <a:ext cx="4104456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el\Desktop\vanerina-myh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5596"/>
            <a:ext cx="3317174" cy="24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Мир живой природы наполнен движением. Даже в организмах внешне неподвижных живых существ происходит постоянное движение. Движутся соки в растениях, перетекает цитоплазма в растительных и животных клетках, циркулирует межклеточная жидкость. Что же говорить о свободно движущихся организмах! С помощью жгутиков и ресничек движутся одноклеточные и простейшие организмы. Медленно поворачиваются к солнцу листья растений. Идут стада животных, летят стаи птиц. Сокращаются сердца, гоня кровь по сосудам, машут крыльями, бегут лапы и ноги, энергично работают хвосты. Движутся отдельные организмы, их части и органы… Не будет преувеличением сказать, что одно из важнейших свойств живого -- движение -- возникло одновременно с самой жизнью.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0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Сформулировать определение понятия движение;</a:t>
            </a:r>
          </a:p>
          <a:p>
            <a:pPr marL="0" indent="0">
              <a:buNone/>
            </a:pPr>
            <a:r>
              <a:rPr lang="ru-RU" dirty="0" smtClean="0"/>
              <a:t>Узнать причины движения организмов;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Установить как передвигаются разные организмы.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Цель: Изучить </a:t>
            </a:r>
            <a:r>
              <a:rPr lang="ru-RU" sz="2400" dirty="0"/>
              <a:t>движение живых организмов, как одно из свойств живой материи.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82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Определение понятия.</a:t>
            </a:r>
          </a:p>
          <a:p>
            <a:r>
              <a:rPr lang="ru-RU" dirty="0" smtClean="0"/>
              <a:t>2. Движение животных.</a:t>
            </a:r>
          </a:p>
          <a:p>
            <a:r>
              <a:rPr lang="ru-RU" dirty="0" smtClean="0"/>
              <a:t>3.Движение растений.</a:t>
            </a:r>
          </a:p>
          <a:p>
            <a:r>
              <a:rPr lang="ru-RU" dirty="0" smtClean="0"/>
              <a:t>4. Вывод.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0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676"/>
            <a:ext cx="7427168" cy="47853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Движение </a:t>
            </a:r>
            <a:r>
              <a:rPr lang="ru-RU" dirty="0"/>
              <a:t>— одно из проявлений жизнедеятельности, обеспечивающее организму возможность активного взаимодействия со средой, в частности, перемещение с места на место, захват пищи и т. п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76" y="2132856"/>
            <a:ext cx="344742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27119"/>
            <a:ext cx="2562399" cy="457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7119"/>
            <a:ext cx="3175027" cy="45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sz="3600" dirty="0" smtClean="0"/>
              <a:t>Движение одноклеточных животных</a:t>
            </a:r>
            <a:endParaRPr lang="ru-RU" sz="3600" dirty="0"/>
          </a:p>
        </p:txBody>
      </p:sp>
      <p:pic>
        <p:nvPicPr>
          <p:cNvPr id="5122" name="Picture 2" descr="C:\Users\Pavel\Desktop\9_2_22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128792" cy="41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268760"/>
            <a:ext cx="712879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Движение при помощи жгутиков и ресничек;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Амебоидное движение;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1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Движение </a:t>
            </a:r>
            <a:r>
              <a:rPr lang="ru-RU" sz="3600" dirty="0" smtClean="0"/>
              <a:t>многоклеточных животных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3587880" cy="3389932"/>
          </a:xfrm>
        </p:spPr>
        <p:txBody>
          <a:bodyPr/>
          <a:lstStyle/>
          <a:p>
            <a:r>
              <a:rPr lang="ru-RU" dirty="0" smtClean="0"/>
              <a:t>Движение с помощью мышц</a:t>
            </a:r>
            <a:endParaRPr lang="ru-RU" dirty="0"/>
          </a:p>
        </p:txBody>
      </p:sp>
      <p:pic>
        <p:nvPicPr>
          <p:cNvPr id="1026" name="Picture 2" descr="C:\Users\Павел\Desktop\img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вел\Desktop\Sal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524354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вел\Desktop\0007-019-Sposoby-peredvizhenija-zhivotnyk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6" y="2780928"/>
            <a:ext cx="4464496" cy="15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777318" cy="1296144"/>
          </a:xfrm>
        </p:spPr>
        <p:txBody>
          <a:bodyPr/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Движение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одноклеточных растений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авел\Desktop\happe_mikroskopische_aufnahme_chla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91" y="3655144"/>
            <a:ext cx="3061517" cy="257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вел\Desktop\01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2210"/>
            <a:ext cx="2304256" cy="27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2067396"/>
            <a:ext cx="712879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Движение при помощи жгутиков и ресничек;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Волнообразное движение;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Скользящее движение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авел\Desktop\4068524953_7a86ac91a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1" y="3655144"/>
            <a:ext cx="3048000" cy="257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Рост растений сопровождается различными движениями, большинство из которых является ответной реакцией на различного вида раздражители ( свет, температуру, химические вещества, механические воздействия).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Движение многоклеточных растений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06" y="4278934"/>
            <a:ext cx="3495065" cy="231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78934"/>
            <a:ext cx="3464074" cy="230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7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Ростовые движения могут быть связаны с различным действием раздражителей. Ростовые движения, вызванные раздражителем, действующим в одном направлении, называют </a:t>
            </a:r>
            <a:r>
              <a:rPr lang="ru-RU" sz="3900" b="1" dirty="0">
                <a:solidFill>
                  <a:schemeClr val="tx2"/>
                </a:solidFill>
              </a:rPr>
              <a:t>тропизмами. </a:t>
            </a:r>
            <a:r>
              <a:rPr lang="ru-RU" dirty="0"/>
              <a:t>Ростовые движения, связанные с рассеянным влиянием раздражителя, называют </a:t>
            </a:r>
            <a:r>
              <a:rPr lang="ru-RU" sz="3500" b="1" dirty="0">
                <a:solidFill>
                  <a:schemeClr val="tx2"/>
                </a:solidFill>
              </a:rPr>
              <a:t>настиями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/>
              <a:t>Тропизмы могут быть положительными (если растение изгибается к источнику раздражения) и отрицательными (изгибание происходит от источника раздражения).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Типы </a:t>
            </a:r>
            <a:r>
              <a:rPr lang="ru-RU" sz="3200" dirty="0"/>
              <a:t>движения у растений: ростовые и </a:t>
            </a:r>
            <a:r>
              <a:rPr lang="ru-RU" sz="3200" dirty="0" smtClean="0"/>
              <a:t>сократительные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09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230</TotalTime>
  <Words>455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Движение организмов.</vt:lpstr>
      <vt:lpstr>  Цель: Изучить движение живых организмов, как одно из свойств живой материи. </vt:lpstr>
      <vt:lpstr>План</vt:lpstr>
      <vt:lpstr>        </vt:lpstr>
      <vt:lpstr>Движение одноклеточных животных</vt:lpstr>
      <vt:lpstr>Движение многоклеточных животных</vt:lpstr>
      <vt:lpstr>Движение одноклеточных растений</vt:lpstr>
      <vt:lpstr>Движение многоклеточных растений</vt:lpstr>
      <vt:lpstr>Типы движения у растений: ростовые и сократительные</vt:lpstr>
      <vt:lpstr>Различные виды тропизмов получили свое название от источников раздражения:</vt:lpstr>
      <vt:lpstr>    Геотропизм — изгиб органа растения под влиянием силы тяжести.   В большинстве случаев корень обладает положительным геотропизмом, а стебель — отрицательным. </vt:lpstr>
      <vt:lpstr>     Хемотропизм — движение растений под влиянием химических веществ.  Явление хемотропизма можно наблюдать  на примере изгиба корней при наличии  в почве различных катионов и анионов.  Катионы в растворах почвенных солей  вызывают отрицательный хемотропизм,  а анионы — положительный.  На этом основании происходит  рост корней в сторону  удобренных участков почвы. 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Павел</cp:lastModifiedBy>
  <cp:revision>30</cp:revision>
  <dcterms:created xsi:type="dcterms:W3CDTF">2015-12-23T01:40:11Z</dcterms:created>
  <dcterms:modified xsi:type="dcterms:W3CDTF">2018-03-29T13:17:52Z</dcterms:modified>
</cp:coreProperties>
</file>