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2" r:id="rId2"/>
    <p:sldId id="272" r:id="rId3"/>
    <p:sldId id="259" r:id="rId4"/>
    <p:sldId id="256" r:id="rId5"/>
    <p:sldId id="260" r:id="rId6"/>
    <p:sldId id="261" r:id="rId7"/>
    <p:sldId id="262" r:id="rId8"/>
    <p:sldId id="263" r:id="rId9"/>
    <p:sldId id="264" r:id="rId10"/>
    <p:sldId id="273" r:id="rId11"/>
    <p:sldId id="275" r:id="rId12"/>
    <p:sldId id="267" r:id="rId13"/>
    <p:sldId id="268" r:id="rId14"/>
    <p:sldId id="270" r:id="rId15"/>
    <p:sldId id="278" r:id="rId16"/>
    <p:sldId id="279" r:id="rId17"/>
    <p:sldId id="28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0E13-7912-4547-8240-7F4AC4841228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B5B5C74-C14D-449A-87AD-7D93BC1EFC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0E13-7912-4547-8240-7F4AC4841228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5C74-C14D-449A-87AD-7D93BC1EFC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0E13-7912-4547-8240-7F4AC4841228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5C74-C14D-449A-87AD-7D93BC1EFC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0E13-7912-4547-8240-7F4AC4841228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B5B5C74-C14D-449A-87AD-7D93BC1EFC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0E13-7912-4547-8240-7F4AC4841228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5C74-C14D-449A-87AD-7D93BC1EFC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0E13-7912-4547-8240-7F4AC4841228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5C74-C14D-449A-87AD-7D93BC1EFC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0E13-7912-4547-8240-7F4AC4841228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B5B5C74-C14D-449A-87AD-7D93BC1EFC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0E13-7912-4547-8240-7F4AC4841228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5C74-C14D-449A-87AD-7D93BC1EFC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0E13-7912-4547-8240-7F4AC4841228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5C74-C14D-449A-87AD-7D93BC1EFC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0E13-7912-4547-8240-7F4AC4841228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5C74-C14D-449A-87AD-7D93BC1EFC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0E13-7912-4547-8240-7F4AC4841228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5C74-C14D-449A-87AD-7D93BC1EFC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00F0E13-7912-4547-8240-7F4AC4841228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B5B5C74-C14D-449A-87AD-7D93BC1EFC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708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Презентация к открытому уроку по теме «Декоративный натюрморт»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400600"/>
          </a:xfrm>
        </p:spPr>
        <p:txBody>
          <a:bodyPr>
            <a:normAutofit fontScale="25000" lnSpcReduction="20000"/>
          </a:bodyPr>
          <a:lstStyle/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>
              <a:buNone/>
            </a:pPr>
            <a:r>
              <a:rPr lang="ru-RU" sz="5600" b="1" dirty="0" smtClean="0"/>
              <a:t>Разработали: обучающиеся творческого </a:t>
            </a:r>
          </a:p>
          <a:p>
            <a:pPr>
              <a:buNone/>
            </a:pPr>
            <a:r>
              <a:rPr lang="ru-RU" sz="5600" b="1" dirty="0" smtClean="0"/>
              <a:t>объединения «Юный художник» (2 группа)</a:t>
            </a:r>
            <a:endParaRPr lang="ru-RU" sz="5600" b="1" dirty="0" smtClean="0"/>
          </a:p>
          <a:p>
            <a:pPr algn="ctr">
              <a:buNone/>
            </a:pPr>
            <a:r>
              <a:rPr lang="ru-RU" sz="5600" b="1" dirty="0" smtClean="0"/>
              <a:t>2018 год</a:t>
            </a:r>
          </a:p>
        </p:txBody>
      </p:sp>
      <p:pic>
        <p:nvPicPr>
          <p:cNvPr id="4" name="Picture 10" descr="http://art-teacher.ru/wp-content/uploads/2014/11/%D0%A4%D0%9E%D0%A2%D0%9E-5-%D0%BF%D1%8F%D1%82%D1%8B%D0%B9-%D1%8D%D1%82%D0%B0%D0%BF-%D0%B3%D0%BE%D1%82%D0%BE%D0%B2%D0%B0%D1%8F-%D1%80%D0%B0%D0%B1%D0%BE%D1%82%D0%B0.jpg"/>
          <p:cNvPicPr>
            <a:picLocks noChangeAspect="1" noChangeArrowheads="1"/>
          </p:cNvPicPr>
          <p:nvPr/>
        </p:nvPicPr>
        <p:blipFill>
          <a:blip r:embed="rId2" cstate="print"/>
          <a:srcRect l="61297" t="3573" r="5358" b="5921"/>
          <a:stretch>
            <a:fillRect/>
          </a:stretch>
        </p:blipFill>
        <p:spPr bwMode="auto">
          <a:xfrm>
            <a:off x="971600" y="1412776"/>
            <a:ext cx="3000396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I:\декор.натюрморт\b610b53da05b.jpg"/>
          <p:cNvPicPr>
            <a:picLocks noChangeAspect="1" noChangeArrowheads="1"/>
          </p:cNvPicPr>
          <p:nvPr/>
        </p:nvPicPr>
        <p:blipFill>
          <a:blip r:embed="rId3" cstate="print"/>
          <a:srcRect l="5020" t="2544" r="4034" b="5087"/>
          <a:stretch>
            <a:fillRect/>
          </a:stretch>
        </p:blipFill>
        <p:spPr bwMode="auto">
          <a:xfrm>
            <a:off x="4788024" y="1412776"/>
            <a:ext cx="3146993" cy="4417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Примеры стилизации природных форм: </a:t>
            </a:r>
            <a:endParaRPr lang="ru-RU" dirty="0"/>
          </a:p>
        </p:txBody>
      </p:sp>
      <p:pic>
        <p:nvPicPr>
          <p:cNvPr id="4" name="Picture 4" descr="83697249_stockvectorsetofstylizedtattoobutterflyabstractblackandwhiteimages3892365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5616" y="1590094"/>
            <a:ext cx="6336704" cy="5119929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0_113e2_303a7cd8_X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476671"/>
            <a:ext cx="3456384" cy="2783209"/>
          </a:xfrm>
          <a:noFill/>
          <a:ln/>
        </p:spPr>
      </p:pic>
      <p:pic>
        <p:nvPicPr>
          <p:cNvPr id="5" name="Picture 5" descr="0_113e4_21f2df01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76672"/>
            <a:ext cx="379209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 descr="0_113e9_6d37aebf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39552" y="3573016"/>
            <a:ext cx="3454610" cy="2952328"/>
          </a:xfrm>
          <a:prstGeom prst="rect">
            <a:avLst/>
          </a:prstGeom>
          <a:noFill/>
          <a:ln/>
        </p:spPr>
      </p:pic>
      <p:pic>
        <p:nvPicPr>
          <p:cNvPr id="7" name="Picture 4" descr="0_113ea_88a9223b_X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573016"/>
            <a:ext cx="3600400" cy="302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Определите какой цветок стилизован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1628800"/>
            <a:ext cx="2652464" cy="265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/>
        </p:blipFill>
        <p:spPr bwMode="auto">
          <a:xfrm>
            <a:off x="3419872" y="1700808"/>
            <a:ext cx="5295178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7" name="Объект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73016"/>
            <a:ext cx="3236913" cy="3035300"/>
          </a:xfrm>
          <a:prstGeom prst="rect">
            <a:avLst/>
          </a:prstGeom>
        </p:spPr>
      </p:pic>
      <p:pic>
        <p:nvPicPr>
          <p:cNvPr id="8" name="Прямоугольник 9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4572000"/>
            <a:ext cx="3584575" cy="12557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338870" y="1412776"/>
            <a:ext cx="2284748" cy="316835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lum contrast="30000"/>
          </a:blip>
          <a:srcRect/>
          <a:stretch/>
        </p:blipFill>
        <p:spPr bwMode="auto">
          <a:xfrm>
            <a:off x="3143250" y="1500187"/>
            <a:ext cx="1788790" cy="3169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84784"/>
            <a:ext cx="3603625" cy="35544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Прямоугольник 3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301208"/>
            <a:ext cx="3305175" cy="11287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/>
          <a:stretch/>
        </p:blipFill>
        <p:spPr bwMode="auto">
          <a:xfrm>
            <a:off x="323528" y="1772816"/>
            <a:ext cx="2437985" cy="3024336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/>
        </p:blipFill>
        <p:spPr bwMode="auto">
          <a:xfrm>
            <a:off x="2843808" y="1916832"/>
            <a:ext cx="2693000" cy="2655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916832"/>
            <a:ext cx="2714625" cy="2928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7" name="Прямоугольник 3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157192"/>
            <a:ext cx="2601913" cy="12557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Физкультминутка: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ЦВЕТКИ</a:t>
            </a:r>
          </a:p>
          <a:p>
            <a:pPr>
              <a:buNone/>
            </a:pPr>
            <a:r>
              <a:rPr lang="ru-RU" dirty="0" smtClean="0"/>
              <a:t>Наши алые цветки распускают лепестки,</a:t>
            </a:r>
          </a:p>
          <a:p>
            <a:pPr>
              <a:buNone/>
            </a:pPr>
            <a:r>
              <a:rPr lang="ru-RU" dirty="0" smtClean="0"/>
              <a:t>Ветерок чуть дышит, лепестки колышет.</a:t>
            </a:r>
          </a:p>
          <a:p>
            <a:pPr>
              <a:buNone/>
            </a:pPr>
            <a:r>
              <a:rPr lang="ru-RU" dirty="0" smtClean="0"/>
              <a:t>Наши алые цветки закрывают лепестки,</a:t>
            </a:r>
          </a:p>
          <a:p>
            <a:pPr>
              <a:buNone/>
            </a:pPr>
            <a:r>
              <a:rPr lang="ru-RU" dirty="0" smtClean="0"/>
              <a:t>Головой качают, тихо засыпают.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/>
          <a:lstStyle/>
          <a:p>
            <a:r>
              <a:rPr lang="ru-RU" dirty="0" smtClean="0"/>
              <a:t>Практическая работа: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805264"/>
          </a:xfrm>
        </p:spPr>
        <p:txBody>
          <a:bodyPr/>
          <a:lstStyle/>
          <a:p>
            <a:r>
              <a:rPr lang="ru-RU" dirty="0" smtClean="0"/>
              <a:t>Этапы работы над натюрмортом.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801940"/>
            <a:ext cx="4865166" cy="475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96136" y="1916832"/>
            <a:ext cx="26309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alibri" pitchFamily="34" charset="0"/>
              </a:rPr>
              <a:t>Композиция не должна </a:t>
            </a:r>
          </a:p>
          <a:p>
            <a:r>
              <a:rPr lang="ru-RU" b="1" dirty="0" smtClean="0">
                <a:latin typeface="Calibri" pitchFamily="34" charset="0"/>
              </a:rPr>
              <a:t>перевешивать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24128" y="44371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Calibri" pitchFamily="34" charset="0"/>
              </a:rPr>
              <a:t>Предметы не должны </a:t>
            </a:r>
          </a:p>
          <a:p>
            <a:r>
              <a:rPr lang="ru-RU" b="1" dirty="0" smtClean="0">
                <a:latin typeface="Calibri" pitchFamily="34" charset="0"/>
              </a:rPr>
              <a:t>заходить за край листа</a:t>
            </a:r>
            <a:endParaRPr lang="ru-RU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Практическая работа:</a:t>
            </a:r>
            <a:endParaRPr lang="ru-RU" dirty="0"/>
          </a:p>
        </p:txBody>
      </p:sp>
      <p:pic>
        <p:nvPicPr>
          <p:cNvPr id="4" name="Содержимое 3" descr="3_p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2586" b="3849"/>
          <a:stretch>
            <a:fillRect/>
          </a:stretch>
        </p:blipFill>
        <p:spPr>
          <a:xfrm>
            <a:off x="261121" y="1497368"/>
            <a:ext cx="8631359" cy="50279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Повторение по теме «Портрет»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812088" cy="5544616"/>
          </a:xfrm>
        </p:spPr>
        <p:txBody>
          <a:bodyPr/>
          <a:lstStyle/>
          <a:p>
            <a:pPr>
              <a:buNone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Как называются общепринятые правила </a:t>
            </a:r>
          </a:p>
          <a:p>
            <a:pPr>
              <a:buNone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изображения лица человека?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1988840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35896" y="1988840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95936" y="1988840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55976" y="1988840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16016" y="1988840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228184" y="5157192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Как называется портрет, нарисованный карандашом, пером или тушью?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75856" y="2348880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635896" y="2348880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995936" y="2348880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355976" y="2348880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716016" y="2348880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076056" y="2348880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436096" y="2348880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796136" y="2348880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156176" y="2348880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516216" y="2348880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876256" y="2348880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Й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995936" y="2708920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635896" y="2708920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275856" y="2708920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915816" y="2708920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355976" y="2708920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4716016" y="2708920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5076056" y="2708920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6012160" y="1268760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Как называется  изображение или описание</a:t>
            </a:r>
          </a:p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какого – либо человека?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79512" y="5517232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Как вид искусства,  он сравним с </a:t>
            </a:r>
          </a:p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архитектурой, и издревле служил </a:t>
            </a:r>
          </a:p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человеку защитой от холода и зноя?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915816" y="3068960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275856" y="3068960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3635896" y="3068960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995936" y="3068960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Ю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555776" y="3068960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4355976" y="3068960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995936" y="3356992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635896" y="3356992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3275856" y="3356992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4716016" y="3356992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4355976" y="3356992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5076056" y="3356992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5436096" y="3356992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Ы</a:t>
            </a: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5796136" y="3356992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Й</a:t>
            </a:r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179512" y="3429000"/>
            <a:ext cx="3024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Как называется разновидность</a:t>
            </a:r>
          </a:p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портрета, целью которого является </a:t>
            </a:r>
          </a:p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показать общественное положение</a:t>
            </a:r>
          </a:p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изображаемого?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516216" y="2780929"/>
            <a:ext cx="2376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Создавая портрет , помимо пропорций головы  художник должен </a:t>
            </a:r>
          </a:p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учитывать  и её…….?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275856" y="3717032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3635896" y="3717032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3995936" y="3717032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915816" y="3717032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</a:t>
            </a:r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4355976" y="3717032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179512" y="4509120"/>
            <a:ext cx="19442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Как называется соотношения</a:t>
            </a:r>
          </a:p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величин, составляющих одно</a:t>
            </a:r>
          </a:p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целое?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3995936" y="4077072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635896" y="4077072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3275856" y="4077072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2915816" y="4077072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2555776" y="4077072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4355976" y="4077072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5076056" y="4077072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4716016" y="4077072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</a:t>
            </a:r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5436096" y="4077072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</a:t>
            </a:r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3995936" y="4437112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915816" y="5805264"/>
            <a:ext cx="35283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называется портрет, изображающий какого – либо реального человека, живущего в определённое историческое время?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228184" y="3717033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9. Чем в первую очередь определяется стиль в </a:t>
            </a:r>
          </a:p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одежде и архитектуре?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995936" y="4797152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3635896" y="4437112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3275856" y="4437112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2915816" y="4437112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2555776" y="4437112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4355976" y="4437112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4716016" y="4437112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</a:t>
            </a:r>
            <a:endParaRPr lang="ru-RU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5076056" y="4437112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5436096" y="4437112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5796136" y="4437112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6156176" y="4437112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6516216" y="4437112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Й</a:t>
            </a:r>
            <a:endParaRPr lang="ru-RU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3635896" y="4797152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</a:t>
            </a:r>
            <a:endParaRPr lang="ru-RU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3275856" y="4797152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2915816" y="4797152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2555776" y="4797152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89" name="Прямоугольник 88"/>
          <p:cNvSpPr/>
          <p:nvPr/>
        </p:nvSpPr>
        <p:spPr>
          <a:xfrm>
            <a:off x="2195736" y="4797152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1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2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3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3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fill="hold">
                      <p:stCondLst>
                        <p:cond delay="indefinite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10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4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8" dur="10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9" dur="10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10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4" dur="1000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>
                      <p:stCondLst>
                        <p:cond delay="indefinite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7" fill="hold">
                      <p:stCondLst>
                        <p:cond delay="indefinite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>
                      <p:stCondLst>
                        <p:cond delay="indefinite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8" fill="hold">
                      <p:stCondLst>
                        <p:cond delay="indefinite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>
                      <p:stCondLst>
                        <p:cond delay="indefinite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2" fill="hold">
                      <p:stCondLst>
                        <p:cond delay="indefinite"/>
                      </p:stCondLst>
                      <p:childTnLst>
                        <p:par>
                          <p:cTn id="473" fill="hold">
                            <p:stCondLst>
                              <p:cond delay="0"/>
                            </p:stCondLst>
                            <p:childTnLst>
                              <p:par>
                                <p:cTn id="4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9" fill="hold">
                      <p:stCondLst>
                        <p:cond delay="indefinite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48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485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488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0" fill="hold">
                      <p:stCondLst>
                        <p:cond delay="indefinite"/>
                      </p:stCondLst>
                      <p:childTnLst>
                        <p:par>
                          <p:cTn id="491" fill="hold">
                            <p:stCondLst>
                              <p:cond delay="0"/>
                            </p:stCondLst>
                            <p:childTnLst>
                              <p:par>
                                <p:cTn id="49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7" fill="hold">
                      <p:stCondLst>
                        <p:cond delay="indefinite"/>
                      </p:stCondLst>
                      <p:childTnLst>
                        <p:par>
                          <p:cTn id="498" fill="hold">
                            <p:stCondLst>
                              <p:cond delay="0"/>
                            </p:stCondLst>
                            <p:childTnLst>
                              <p:par>
                                <p:cTn id="4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8" fill="hold">
                      <p:stCondLst>
                        <p:cond delay="indefinite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5" fill="hold">
                      <p:stCondLst>
                        <p:cond delay="indefinite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2" fill="hold">
                      <p:stCondLst>
                        <p:cond delay="indefinite"/>
                      </p:stCondLst>
                      <p:childTnLst>
                        <p:par>
                          <p:cTn id="533" fill="hold">
                            <p:stCondLst>
                              <p:cond delay="0"/>
                            </p:stCondLst>
                            <p:childTnLst>
                              <p:par>
                                <p:cTn id="5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9" fill="hold">
                      <p:stCondLst>
                        <p:cond delay="indefinite"/>
                      </p:stCondLst>
                      <p:childTnLst>
                        <p:par>
                          <p:cTn id="540" fill="hold">
                            <p:stCondLst>
                              <p:cond delay="0"/>
                            </p:stCondLst>
                            <p:childTnLst>
                              <p:par>
                                <p:cTn id="5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6" fill="hold">
                      <p:stCondLst>
                        <p:cond delay="indefinite"/>
                      </p:stCondLst>
                      <p:childTnLst>
                        <p:par>
                          <p:cTn id="547" fill="hold">
                            <p:stCondLst>
                              <p:cond delay="0"/>
                            </p:stCondLst>
                            <p:childTnLst>
                              <p:par>
                                <p:cTn id="5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3" fill="hold">
                      <p:stCondLst>
                        <p:cond delay="indefinite"/>
                      </p:stCondLst>
                      <p:childTnLst>
                        <p:par>
                          <p:cTn id="554" fill="hold">
                            <p:stCondLst>
                              <p:cond delay="0"/>
                            </p:stCondLst>
                            <p:childTnLst>
                              <p:par>
                                <p:cTn id="5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0" fill="hold">
                      <p:stCondLst>
                        <p:cond delay="indefinite"/>
                      </p:stCondLst>
                      <p:childTnLst>
                        <p:par>
                          <p:cTn id="561" fill="hold">
                            <p:stCondLst>
                              <p:cond delay="0"/>
                            </p:stCondLst>
                            <p:childTnLst>
                              <p:par>
                                <p:cTn id="5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7" fill="hold">
                      <p:stCondLst>
                        <p:cond delay="indefinite"/>
                      </p:stCondLst>
                      <p:childTnLst>
                        <p:par>
                          <p:cTn id="568" fill="hold">
                            <p:stCondLst>
                              <p:cond delay="0"/>
                            </p:stCondLst>
                            <p:childTnLst>
                              <p:par>
                                <p:cTn id="5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4" fill="hold">
                      <p:stCondLst>
                        <p:cond delay="indefinite"/>
                      </p:stCondLst>
                      <p:childTnLst>
                        <p:par>
                          <p:cTn id="575" fill="hold">
                            <p:stCondLst>
                              <p:cond delay="0"/>
                            </p:stCondLst>
                            <p:childTnLst>
                              <p:par>
                                <p:cTn id="5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1" fill="hold">
                      <p:stCondLst>
                        <p:cond delay="indefinite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5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6" fill="hold">
                      <p:stCondLst>
                        <p:cond delay="indefinite"/>
                      </p:stCondLst>
                      <p:childTnLst>
                        <p:par>
                          <p:cTn id="587" fill="hold">
                            <p:stCondLst>
                              <p:cond delay="0"/>
                            </p:stCondLst>
                            <p:childTnLst>
                              <p:par>
                                <p:cTn id="58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3" fill="hold">
                      <p:stCondLst>
                        <p:cond delay="indefinite"/>
                      </p:stCondLst>
                      <p:childTnLst>
                        <p:par>
                          <p:cTn id="594" fill="hold">
                            <p:stCondLst>
                              <p:cond delay="0"/>
                            </p:stCondLst>
                            <p:childTnLst>
                              <p:par>
                                <p:cTn id="5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0" fill="hold">
                      <p:stCondLst>
                        <p:cond delay="indefinite"/>
                      </p:stCondLst>
                      <p:childTnLst>
                        <p:par>
                          <p:cTn id="601" fill="hold">
                            <p:stCondLst>
                              <p:cond delay="0"/>
                            </p:stCondLst>
                            <p:childTnLst>
                              <p:par>
                                <p:cTn id="6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7" fill="hold">
                      <p:stCondLst>
                        <p:cond delay="indefinite"/>
                      </p:stCondLst>
                      <p:childTnLst>
                        <p:par>
                          <p:cTn id="608" fill="hold">
                            <p:stCondLst>
                              <p:cond delay="0"/>
                            </p:stCondLst>
                            <p:childTnLst>
                              <p:par>
                                <p:cTn id="60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4" fill="hold">
                      <p:stCondLst>
                        <p:cond delay="indefinite"/>
                      </p:stCondLst>
                      <p:childTnLst>
                        <p:par>
                          <p:cTn id="615" fill="hold">
                            <p:stCondLst>
                              <p:cond delay="0"/>
                            </p:stCondLst>
                            <p:childTnLst>
                              <p:par>
                                <p:cTn id="6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1" fill="hold">
                      <p:stCondLst>
                        <p:cond delay="indefinite"/>
                      </p:stCondLst>
                      <p:childTnLst>
                        <p:par>
                          <p:cTn id="622" fill="hold">
                            <p:stCondLst>
                              <p:cond delay="0"/>
                            </p:stCondLst>
                            <p:childTnLst>
                              <p:par>
                                <p:cTn id="6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8" fill="hold">
                      <p:stCondLst>
                        <p:cond delay="indefinite"/>
                      </p:stCondLst>
                      <p:childTnLst>
                        <p:par>
                          <p:cTn id="629" fill="hold">
                            <p:stCondLst>
                              <p:cond delay="0"/>
                            </p:stCondLst>
                            <p:childTnLst>
                              <p:par>
                                <p:cTn id="6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5" fill="hold">
                      <p:stCondLst>
                        <p:cond delay="indefinite"/>
                      </p:stCondLst>
                      <p:childTnLst>
                        <p:par>
                          <p:cTn id="636" fill="hold">
                            <p:stCondLst>
                              <p:cond delay="0"/>
                            </p:stCondLst>
                            <p:childTnLst>
                              <p:par>
                                <p:cTn id="63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6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/>
      <p:bldP spid="12" grpId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4" grpId="1" animBg="1"/>
      <p:bldP spid="35" grpId="0" animBg="1"/>
      <p:bldP spid="37" grpId="0"/>
      <p:bldP spid="37" grpId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/>
      <p:bldP spid="52" grpId="1"/>
      <p:bldP spid="53" grpId="0"/>
      <p:bldP spid="53" grpId="1"/>
      <p:bldP spid="54" grpId="0" animBg="1"/>
      <p:bldP spid="56" grpId="0" animBg="1"/>
      <p:bldP spid="57" grpId="0" animBg="1"/>
      <p:bldP spid="58" grpId="0" animBg="1"/>
      <p:bldP spid="59" grpId="0" animBg="1"/>
      <p:bldP spid="60" grpId="0" build="allAtOnce"/>
      <p:bldP spid="60" grpId="1" build="allAtOnce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/>
      <p:bldP spid="71" grpId="1"/>
      <p:bldP spid="72" grpId="0"/>
      <p:bldP spid="72" grpId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686800" cy="95557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Натюрморт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/>
              <a:t> </a:t>
            </a:r>
            <a:r>
              <a:rPr lang="ru-RU" sz="2000" dirty="0" smtClean="0"/>
              <a:t>«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Тихая», неподвижная «Мертвая натура», состоит из предметов, которые являются частью живой, окружающей нас действительности.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ОЛЬГА\школа\Педмастерство\2009 изо\рисунки\dscf03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3096344" cy="402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Admin\Рабочий стол\iна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700808"/>
            <a:ext cx="4119528" cy="295232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635896" y="4797152"/>
            <a:ext cx="49685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Натюрморт как самостоятельный жанр возник во Фландрии и Голландии на рубеже X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X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VII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в.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3" y="6093296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Можно ли сказать, что изображение слева более живописное и красочно нарядное?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7" grpId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844825"/>
            <a:ext cx="8458200" cy="1584175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Декоративный натюрморт</a:t>
            </a:r>
            <a:b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620688"/>
            <a:ext cx="8458200" cy="86409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 урока:</a:t>
            </a:r>
            <a:endParaRPr lang="ru-RU" sz="5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ploskijj_30568_p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645024"/>
            <a:ext cx="54006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686800" cy="21077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rgbClr val="663300"/>
                </a:solidFill>
              </a:rPr>
              <a:t/>
            </a:r>
            <a:br>
              <a:rPr lang="ru-RU" sz="2000" dirty="0" smtClean="0">
                <a:solidFill>
                  <a:srgbClr val="663300"/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Декоративный натюрморт</a:t>
            </a:r>
            <a:r>
              <a:rPr lang="ru-RU" sz="2000" dirty="0" smtClean="0">
                <a:solidFill>
                  <a:srgbClr val="663300"/>
                </a:solidFill>
              </a:rPr>
              <a:t/>
            </a:r>
            <a:br>
              <a:rPr lang="ru-RU" sz="2000" dirty="0" smtClean="0">
                <a:solidFill>
                  <a:srgbClr val="663300"/>
                </a:solidFill>
              </a:rPr>
            </a:b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 развитием цивилизации появляется другой взгляд на искусство натюрморта. Это происходит на рубеже </a:t>
            </a:r>
            <a:r>
              <a:rPr lang="en-US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XIX-XX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веков. Художники создают новые приемы отражения действительности. Для создания своих произведений они используют революционные  методы передачи пространства и формы.</a:t>
            </a:r>
            <a:b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0" descr="b2017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852936"/>
            <a:ext cx="3528392" cy="355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ОЛЬГА\школа\Педмастерство\2009 изо\рисунки\b177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924944"/>
            <a:ext cx="267017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Поль Сезанн-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французский живописец 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3979168" cy="4525963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 произведениях Сезанна конструктивно четкий рисунок, обобщенные формы. Художник использует чистый цвет, стремится передать гармоничную уравновешенность природы. Творчество Поля Сезанна оказало большое влияние на многих художников ХХ века.</a:t>
            </a:r>
          </a:p>
          <a:p>
            <a:endParaRPr lang="ru-RU" dirty="0"/>
          </a:p>
        </p:txBody>
      </p:sp>
      <p:pic>
        <p:nvPicPr>
          <p:cNvPr id="4" name="Picture 2" descr="D:\ОЛЬГА\школа\Педмастерство\2009 изо\рисунки\сезанн стол салфетка угол стол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340768"/>
            <a:ext cx="3240360" cy="2661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D:\ОЛЬГА\школа\Педмастерство\2009 изо\рисунки\Сезан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055778"/>
            <a:ext cx="3240360" cy="257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Матисс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Анри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французский живописец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3187080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Известен своими изысканиями в передаче эмоций через цвет и форму. В его картинах преобладают насыщенные чистые цвета, контрастные сочетания хроматических плоскостей, заключенных в темный широкий контур, обобщенность формы, лишенной объема.</a:t>
            </a:r>
          </a:p>
          <a:p>
            <a:endParaRPr lang="ru-RU" dirty="0"/>
          </a:p>
        </p:txBody>
      </p:sp>
      <p:pic>
        <p:nvPicPr>
          <p:cNvPr id="4" name="Picture 6" descr="matisse02 ок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124744"/>
            <a:ext cx="2876335" cy="3672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матис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636912"/>
            <a:ext cx="2591866" cy="404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Пикассо  Пабло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испанский художник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3547120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Он уделяет особое внимание превращению форм в геометрические блоки, рассекает их на плоскости и грани. Перспектива исчезает, палитра тяготеет к монохромности. </a:t>
            </a:r>
          </a:p>
          <a:p>
            <a:pPr marL="0" indent="0">
              <a:buNone/>
              <a:defRPr/>
            </a:pP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Картины Пикассо зачастую сводятся к непонятным ребусам.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745625_20050408190748- пикассо шарлот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250951"/>
            <a:ext cx="3024336" cy="2267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580112" y="350100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Яблочная шарлотка</a:t>
            </a:r>
            <a:endParaRPr lang="ru-RU" dirty="0"/>
          </a:p>
        </p:txBody>
      </p:sp>
      <p:pic>
        <p:nvPicPr>
          <p:cNvPr id="6" name="Picture 7" descr="пикасс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789040"/>
            <a:ext cx="3168352" cy="2444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508104" y="623731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Столик в ресторане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Современный декоративный натюрморт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D:\ОЛЬГА\школа\Педмастерство\2009 изо\рисунки\post-56314-12124298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3096344" cy="430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ОЛЬГА\школа\Педмастерство\2009 изо\рисунки\1281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268760"/>
            <a:ext cx="3384821" cy="2540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ОЛЬГА\школа\Педмастерство\2009 изо\рисунки\b204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780928"/>
            <a:ext cx="3059832" cy="257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563889" y="5373216"/>
            <a:ext cx="53285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Декор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»-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переводе с лат. означает –украшать.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7904" y="3789040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684</TotalTime>
  <Words>443</Words>
  <Application>Microsoft Office PowerPoint</Application>
  <PresentationFormat>Экран (4:3)</PresentationFormat>
  <Paragraphs>162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Презентация к открытому уроку по теме «Декоративный натюрморт»</vt:lpstr>
      <vt:lpstr>Повторение по теме «Портрет»</vt:lpstr>
      <vt:lpstr>Натюрморт- «Тихая», неподвижная «Мертвая натура», состоит из предметов, которые являются частью живой, окружающей нас действительности.</vt:lpstr>
      <vt:lpstr>Декоративный натюрморт </vt:lpstr>
      <vt:lpstr> Декоративный натюрморт С развитием цивилизации появляется другой взгляд на искусство натюрморта. Это происходит на рубеже XIX-XX веков. Художники создают новые приемы отражения действительности. Для создания своих произведений они используют революционные  методы передачи пространства и формы. </vt:lpstr>
      <vt:lpstr>Поль Сезанн- французский живописец </vt:lpstr>
      <vt:lpstr>Матисс Анри французский живописец </vt:lpstr>
      <vt:lpstr>Пикассо  Пабло испанский художник </vt:lpstr>
      <vt:lpstr>Современный декоративный натюрморт</vt:lpstr>
      <vt:lpstr>Примеры стилизации природных форм: </vt:lpstr>
      <vt:lpstr>Слайд 11</vt:lpstr>
      <vt:lpstr>Определите какой цветок стилизован</vt:lpstr>
      <vt:lpstr>Слайд 13</vt:lpstr>
      <vt:lpstr>Слайд 14</vt:lpstr>
      <vt:lpstr>Физкультминутка:</vt:lpstr>
      <vt:lpstr>Практическая работа:</vt:lpstr>
      <vt:lpstr>Практическая работа: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Александр</cp:lastModifiedBy>
  <cp:revision>75</cp:revision>
  <dcterms:created xsi:type="dcterms:W3CDTF">2017-01-21T13:09:58Z</dcterms:created>
  <dcterms:modified xsi:type="dcterms:W3CDTF">2018-03-29T12:12:09Z</dcterms:modified>
</cp:coreProperties>
</file>