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3" r:id="rId4"/>
    <p:sldId id="272" r:id="rId5"/>
    <p:sldId id="256" r:id="rId6"/>
    <p:sldId id="274" r:id="rId7"/>
    <p:sldId id="275" r:id="rId8"/>
    <p:sldId id="259" r:id="rId9"/>
    <p:sldId id="258" r:id="rId10"/>
    <p:sldId id="263" r:id="rId11"/>
    <p:sldId id="264" r:id="rId12"/>
    <p:sldId id="265" r:id="rId13"/>
    <p:sldId id="261" r:id="rId14"/>
    <p:sldId id="266" r:id="rId15"/>
    <p:sldId id="282" r:id="rId16"/>
    <p:sldId id="276" r:id="rId17"/>
    <p:sldId id="267" r:id="rId18"/>
    <p:sldId id="277" r:id="rId19"/>
    <p:sldId id="278" r:id="rId20"/>
    <p:sldId id="279" r:id="rId21"/>
    <p:sldId id="280" r:id="rId22"/>
    <p:sldId id="281" r:id="rId23"/>
    <p:sldId id="270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7A70-7231-4A36-8B60-D8A01AEF5F1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DE53D-D214-464F-AD56-8C35523DF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ismeteo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Под голубыми небесами,</a:t>
            </a:r>
          </a:p>
          <a:p>
            <a:r>
              <a:rPr lang="ru-RU" sz="2000" b="1" i="1" dirty="0" smtClean="0"/>
              <a:t>Великолепными коврами, </a:t>
            </a:r>
          </a:p>
          <a:p>
            <a:r>
              <a:rPr lang="ru-RU" sz="2000" b="1" i="1" dirty="0" smtClean="0"/>
              <a:t>Блестя на солнце снег лежит… </a:t>
            </a:r>
          </a:p>
          <a:p>
            <a:r>
              <a:rPr lang="ru-RU" sz="2000" b="1" i="1" dirty="0" smtClean="0"/>
              <a:t>(А.С.Пушкин)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О, как безумно за окном</a:t>
            </a:r>
            <a:br>
              <a:rPr lang="ru-RU" sz="2000" b="1" i="1" dirty="0" smtClean="0"/>
            </a:br>
            <a:r>
              <a:rPr lang="ru-RU" sz="2000" b="1" i="1" dirty="0" smtClean="0"/>
              <a:t>Ревет, бушует буря злая, </a:t>
            </a:r>
            <a:br>
              <a:rPr lang="ru-RU" sz="2000" b="1" i="1" dirty="0" smtClean="0"/>
            </a:br>
            <a:r>
              <a:rPr lang="ru-RU" sz="2000" b="1" i="1" dirty="0" smtClean="0"/>
              <a:t>Несутся тучи, льют дождем, </a:t>
            </a:r>
            <a:br>
              <a:rPr lang="ru-RU" sz="2000" b="1" i="1" dirty="0" smtClean="0"/>
            </a:br>
            <a:r>
              <a:rPr lang="ru-RU" sz="2000" b="1" i="1" dirty="0" smtClean="0"/>
              <a:t>И ветер воет, замирая! </a:t>
            </a:r>
          </a:p>
          <a:p>
            <a:r>
              <a:rPr lang="ru-RU" sz="2000" b="1" i="1" dirty="0" smtClean="0"/>
              <a:t>(А.Блок)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501317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 мы следим за сменою ненастий, </a:t>
            </a:r>
          </a:p>
          <a:p>
            <a:r>
              <a:rPr lang="ru-RU" sz="2000" b="1" i="1" dirty="0" smtClean="0"/>
              <a:t>морозов, снегопадов и дождей </a:t>
            </a:r>
          </a:p>
          <a:p>
            <a:r>
              <a:rPr lang="ru-RU" sz="2000" b="1" i="1" dirty="0" smtClean="0"/>
              <a:t>Не меньше, чем за сменою династий </a:t>
            </a:r>
          </a:p>
          <a:p>
            <a:r>
              <a:rPr lang="ru-RU" sz="2000" b="1" i="1" dirty="0" smtClean="0"/>
              <a:t>Парламентов. Правителей, вождей…</a:t>
            </a:r>
            <a:endParaRPr lang="ru-RU" sz="2000" b="1" i="1" dirty="0"/>
          </a:p>
        </p:txBody>
      </p:sp>
      <p:pic>
        <p:nvPicPr>
          <p:cNvPr id="1026" name="Picture 2" descr="http://images.ihlassondakika.com/yagmur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755455" cy="2826833"/>
          </a:xfrm>
          <a:prstGeom prst="rect">
            <a:avLst/>
          </a:prstGeom>
          <a:noFill/>
        </p:spPr>
      </p:pic>
      <p:pic>
        <p:nvPicPr>
          <p:cNvPr id="1030" name="Picture 6" descr="http://www.hullumaja.com/files/pictures/2012/12/19/KxIf6kuzJ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28492" cy="2952328"/>
          </a:xfrm>
          <a:prstGeom prst="rect">
            <a:avLst/>
          </a:prstGeom>
          <a:noFill/>
        </p:spPr>
      </p:pic>
      <p:pic>
        <p:nvPicPr>
          <p:cNvPr id="1032" name="Picture 8" descr="http://s17.rimg.info/d01a22a6671884b37ae35ef008acfee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28075"/>
            <a:ext cx="1008112" cy="1741287"/>
          </a:xfrm>
          <a:prstGeom prst="rect">
            <a:avLst/>
          </a:prstGeom>
          <a:noFill/>
        </p:spPr>
      </p:pic>
      <p:pic>
        <p:nvPicPr>
          <p:cNvPr id="1034" name="Picture 10" descr="http://mama.tomsk.ru/foto/albums/userpics/11713/32912822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81128"/>
            <a:ext cx="2153816" cy="2153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Фот\img018.jpg"/>
          <p:cNvPicPr>
            <a:picLocks noChangeAspect="1" noChangeArrowheads="1"/>
          </p:cNvPicPr>
          <p:nvPr/>
        </p:nvPicPr>
        <p:blipFill>
          <a:blip r:embed="rId2" cstate="print"/>
          <a:srcRect l="67070" t="2751" r="1131" b="7881"/>
          <a:stretch>
            <a:fillRect/>
          </a:stretch>
        </p:blipFill>
        <p:spPr bwMode="auto">
          <a:xfrm rot="16200000">
            <a:off x="-1055854" y="1841704"/>
            <a:ext cx="6072150" cy="39604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188641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78⁰ </a:t>
            </a:r>
            <a:r>
              <a:rPr lang="ru-RU" sz="4000" b="1" dirty="0" err="1" smtClean="0"/>
              <a:t>с.ш</a:t>
            </a:r>
            <a:r>
              <a:rPr lang="ru-RU" sz="4000" b="1" dirty="0" smtClean="0"/>
              <a:t>. 19⁰ в.д.</a:t>
            </a:r>
          </a:p>
          <a:p>
            <a:endParaRPr lang="ru-RU" dirty="0"/>
          </a:p>
        </p:txBody>
      </p:sp>
      <p:pic>
        <p:nvPicPr>
          <p:cNvPr id="12290" name="Picture 2" descr="http://the-day-x.ru/wp-content/uploads/2012/02/klimat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524" y="1772816"/>
            <a:ext cx="5232476" cy="3401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Фот\img019.jpg"/>
          <p:cNvPicPr>
            <a:picLocks noChangeAspect="1" noChangeArrowheads="1"/>
          </p:cNvPicPr>
          <p:nvPr/>
        </p:nvPicPr>
        <p:blipFill>
          <a:blip r:embed="rId2" cstate="print"/>
          <a:srcRect l="3254" t="34007" r="12140" b="35204"/>
          <a:stretch>
            <a:fillRect/>
          </a:stretch>
        </p:blipFill>
        <p:spPr bwMode="auto">
          <a:xfrm>
            <a:off x="179512" y="1090436"/>
            <a:ext cx="3528392" cy="57675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33265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52⁰ </a:t>
            </a:r>
            <a:r>
              <a:rPr lang="ru-RU" sz="4000" b="1" dirty="0" err="1" smtClean="0"/>
              <a:t>с.ш</a:t>
            </a:r>
            <a:r>
              <a:rPr lang="ru-RU" sz="4000" b="1" dirty="0" smtClean="0"/>
              <a:t>. 0⁰д.</a:t>
            </a:r>
            <a:endParaRPr lang="ru-RU" sz="4000" b="1" dirty="0"/>
          </a:p>
        </p:txBody>
      </p:sp>
      <p:pic>
        <p:nvPicPr>
          <p:cNvPr id="11266" name="Picture 2" descr="http://www.top-hotels.ru/cat/img.php?img_url=%5Cimg%5Ccities%5C2354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5544429" cy="3692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404664"/>
            <a:ext cx="46085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67⁰ </a:t>
            </a:r>
            <a:r>
              <a:rPr lang="ru-RU" sz="4000" b="1" dirty="0" err="1" smtClean="0"/>
              <a:t>с.ш</a:t>
            </a:r>
            <a:r>
              <a:rPr lang="ru-RU" sz="4000" b="1" dirty="0" smtClean="0"/>
              <a:t>. 133⁰ в.д.</a:t>
            </a:r>
          </a:p>
          <a:p>
            <a:endParaRPr lang="ru-RU" dirty="0"/>
          </a:p>
        </p:txBody>
      </p:sp>
      <p:pic>
        <p:nvPicPr>
          <p:cNvPr id="10241" name="Picture 1" descr="G:\Фот\img021.jpg"/>
          <p:cNvPicPr>
            <a:picLocks noChangeAspect="1" noChangeArrowheads="1"/>
          </p:cNvPicPr>
          <p:nvPr/>
        </p:nvPicPr>
        <p:blipFill>
          <a:blip r:embed="rId2" cstate="print"/>
          <a:srcRect l="11963" t="14946" r="32086" b="13978"/>
          <a:stretch>
            <a:fillRect/>
          </a:stretch>
        </p:blipFill>
        <p:spPr bwMode="auto">
          <a:xfrm rot="10800000">
            <a:off x="251520" y="908720"/>
            <a:ext cx="2953371" cy="5832648"/>
          </a:xfrm>
          <a:prstGeom prst="rect">
            <a:avLst/>
          </a:prstGeom>
          <a:noFill/>
        </p:spPr>
      </p:pic>
      <p:pic>
        <p:nvPicPr>
          <p:cNvPr id="5" name="Picture 2" descr="http://img17.vkrugudruzei.ru/images/061/359/59/OI_2076888c162545ea98427454da00c3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80728"/>
            <a:ext cx="4320480" cy="5726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kzamen.nx0.ru/gia/9geo1.jpg"/>
          <p:cNvPicPr>
            <a:picLocks noChangeAspect="1" noChangeArrowheads="1"/>
          </p:cNvPicPr>
          <p:nvPr/>
        </p:nvPicPr>
        <p:blipFill>
          <a:blip r:embed="rId2" cstate="print"/>
          <a:srcRect l="6530" t="12333" r="7648" b="13308"/>
          <a:stretch>
            <a:fillRect/>
          </a:stretch>
        </p:blipFill>
        <p:spPr bwMode="auto">
          <a:xfrm>
            <a:off x="0" y="1556792"/>
            <a:ext cx="4932040" cy="41764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404664"/>
            <a:ext cx="61206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43⁰ </a:t>
            </a:r>
            <a:r>
              <a:rPr lang="ru-RU" sz="4000" b="1" dirty="0" err="1" smtClean="0"/>
              <a:t>с.ш</a:t>
            </a:r>
            <a:r>
              <a:rPr lang="ru-RU" sz="4000" b="1" dirty="0" smtClean="0"/>
              <a:t>. 133⁰ в.д.</a:t>
            </a:r>
          </a:p>
          <a:p>
            <a:endParaRPr lang="ru-RU" dirty="0"/>
          </a:p>
        </p:txBody>
      </p:sp>
      <p:pic>
        <p:nvPicPr>
          <p:cNvPr id="9218" name="Picture 2" descr="http://imggaleri.hurriyet.com.tr/LiveImages/Foto%20Haber/173/Kuzey%20Kore%27de%20sel%20felaketi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5022333" cy="3342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Фот\img016.jpg"/>
          <p:cNvPicPr>
            <a:picLocks noChangeAspect="1" noChangeArrowheads="1"/>
          </p:cNvPicPr>
          <p:nvPr/>
        </p:nvPicPr>
        <p:blipFill>
          <a:blip r:embed="rId2" cstate="print"/>
          <a:srcRect l="65366" t="10532" r="3177" b="457"/>
          <a:stretch>
            <a:fillRect/>
          </a:stretch>
        </p:blipFill>
        <p:spPr bwMode="auto">
          <a:xfrm rot="5400000">
            <a:off x="-1123822" y="1888525"/>
            <a:ext cx="5883538" cy="36358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188640"/>
            <a:ext cx="5040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20⁰ </a:t>
            </a:r>
            <a:r>
              <a:rPr lang="ru-RU" sz="4000" b="1" dirty="0" err="1" smtClean="0"/>
              <a:t>ю.ш</a:t>
            </a:r>
            <a:r>
              <a:rPr lang="ru-RU" sz="4000" b="1" dirty="0" smtClean="0"/>
              <a:t>. 70⁰ </a:t>
            </a:r>
            <a:r>
              <a:rPr lang="ru-RU" sz="4000" b="1" dirty="0" err="1" smtClean="0"/>
              <a:t>з.д</a:t>
            </a:r>
            <a:r>
              <a:rPr lang="ru-RU" sz="4000" b="1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http://kornilova.by/upload/iblock/0b6/3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405" y="1844824"/>
            <a:ext cx="5461595" cy="3552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КЛИМАТ ЗЕМЛИ РАЗЛИЧЕН?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greenpeace.org.uk/files/images/migrated/MultimediaFiles/Live/Image/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303662" cy="2312563"/>
          </a:xfrm>
          <a:prstGeom prst="rect">
            <a:avLst/>
          </a:prstGeom>
          <a:noFill/>
        </p:spPr>
      </p:pic>
      <p:pic>
        <p:nvPicPr>
          <p:cNvPr id="33796" name="Picture 4" descr="http://www.awaytravel.ru/sites/default/files/img/4/Pastoral%20Alb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409728"/>
            <a:ext cx="3298724" cy="2448272"/>
          </a:xfrm>
          <a:prstGeom prst="rect">
            <a:avLst/>
          </a:prstGeom>
          <a:noFill/>
        </p:spPr>
      </p:pic>
      <p:pic>
        <p:nvPicPr>
          <p:cNvPr id="33798" name="Picture 6" descr="http://img837.imageshack.us/img837/5352/eriyenbuzullardanilei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04864"/>
            <a:ext cx="3572299" cy="2376264"/>
          </a:xfrm>
          <a:prstGeom prst="rect">
            <a:avLst/>
          </a:prstGeom>
          <a:noFill/>
        </p:spPr>
      </p:pic>
      <p:pic>
        <p:nvPicPr>
          <p:cNvPr id="33800" name="Picture 8" descr="http://www.tyr74.ru/images/tur/big565678imag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93096"/>
            <a:ext cx="3088804" cy="231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geoglobus.ru/earth/geo5/zw10.JPG"/>
          <p:cNvPicPr>
            <a:picLocks noChangeAspect="1" noChangeArrowheads="1"/>
          </p:cNvPicPr>
          <p:nvPr/>
        </p:nvPicPr>
        <p:blipFill>
          <a:blip r:embed="rId2" cstate="print"/>
          <a:srcRect l="621" r="416" b="23881"/>
          <a:stretch>
            <a:fillRect/>
          </a:stretch>
        </p:blipFill>
        <p:spPr bwMode="auto">
          <a:xfrm>
            <a:off x="467544" y="332656"/>
            <a:ext cx="7992888" cy="3672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653136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Нагревание земной поверхности зависит от угла падения солнечных лучей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1\Рабочий стол\img3.gif"/>
          <p:cNvPicPr>
            <a:picLocks noChangeAspect="1" noChangeArrowheads="1"/>
          </p:cNvPicPr>
          <p:nvPr/>
        </p:nvPicPr>
        <p:blipFill>
          <a:blip r:embed="rId2" cstate="print"/>
          <a:srcRect t="13622" r="11708" b="18267"/>
          <a:stretch>
            <a:fillRect/>
          </a:stretch>
        </p:blipFill>
        <p:spPr bwMode="auto">
          <a:xfrm>
            <a:off x="179512" y="332656"/>
            <a:ext cx="50035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1\Рабочий стол\img4.JPG"/>
          <p:cNvPicPr>
            <a:picLocks noChangeAspect="1" noChangeArrowheads="1"/>
          </p:cNvPicPr>
          <p:nvPr/>
        </p:nvPicPr>
        <p:blipFill>
          <a:blip r:embed="rId3" cstate="print"/>
          <a:srcRect t="25060" r="36362" b="18987"/>
          <a:stretch>
            <a:fillRect/>
          </a:stretch>
        </p:blipFill>
        <p:spPr bwMode="auto">
          <a:xfrm>
            <a:off x="179512" y="3501008"/>
            <a:ext cx="5004048" cy="29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620688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На климат территории оказывает влияние направление господствующих ветров.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На восточном побережье Евразии формируется  муссонный климат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Карт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5768440"/>
          </a:xfrm>
          <a:prstGeom prst="rect">
            <a:avLst/>
          </a:prstGeom>
          <a:noFill/>
        </p:spPr>
      </p:pic>
      <p:sp>
        <p:nvSpPr>
          <p:cNvPr id="3" name="AutoShape 54"/>
          <p:cNvSpPr>
            <a:spLocks noChangeArrowheads="1"/>
          </p:cNvSpPr>
          <p:nvPr/>
        </p:nvSpPr>
        <p:spPr bwMode="auto">
          <a:xfrm rot="5400000">
            <a:off x="428625" y="2064271"/>
            <a:ext cx="738187" cy="1595438"/>
          </a:xfrm>
          <a:prstGeom prst="wedgeRectCallout">
            <a:avLst>
              <a:gd name="adj1" fmla="val -189787"/>
              <a:gd name="adj2" fmla="val 15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Морской климат</a:t>
            </a:r>
            <a:endParaRPr lang="ru-RU" dirty="0"/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2627784" y="0"/>
            <a:ext cx="2501900" cy="909638"/>
          </a:xfrm>
          <a:prstGeom prst="wedgeRectCallout">
            <a:avLst>
              <a:gd name="adj1" fmla="val -78806"/>
              <a:gd name="adj2" fmla="val 184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Умеренно континентальный климат</a:t>
            </a:r>
            <a:endParaRPr lang="ru-RU" dirty="0"/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auto">
          <a:xfrm rot="10800000">
            <a:off x="467544" y="4005064"/>
            <a:ext cx="2571750" cy="758825"/>
          </a:xfrm>
          <a:prstGeom prst="wedgeRectCallout">
            <a:avLst>
              <a:gd name="adj1" fmla="val -37968"/>
              <a:gd name="adj2" fmla="val 152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Континентальный климат</a:t>
            </a:r>
            <a:endParaRPr lang="ru-RU" dirty="0"/>
          </a:p>
        </p:txBody>
      </p:sp>
      <p:sp>
        <p:nvSpPr>
          <p:cNvPr id="6" name="AutoShape 57"/>
          <p:cNvSpPr>
            <a:spLocks noChangeArrowheads="1"/>
          </p:cNvSpPr>
          <p:nvPr/>
        </p:nvSpPr>
        <p:spPr bwMode="auto">
          <a:xfrm rot="10800000">
            <a:off x="6228184" y="3861048"/>
            <a:ext cx="2627312" cy="868363"/>
          </a:xfrm>
          <a:prstGeom prst="wedgeRectCallout">
            <a:avLst>
              <a:gd name="adj1" fmla="val 69935"/>
              <a:gd name="adj2" fmla="val 3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Резко континентальный климат</a:t>
            </a:r>
            <a:endParaRPr lang="ru-RU" dirty="0"/>
          </a:p>
        </p:txBody>
      </p:sp>
      <p:sp>
        <p:nvSpPr>
          <p:cNvPr id="7" name="AutoShape 58"/>
          <p:cNvSpPr>
            <a:spLocks noChangeArrowheads="1"/>
          </p:cNvSpPr>
          <p:nvPr/>
        </p:nvSpPr>
        <p:spPr bwMode="auto">
          <a:xfrm>
            <a:off x="5220072" y="1628800"/>
            <a:ext cx="1924050" cy="714375"/>
          </a:xfrm>
          <a:prstGeom prst="wedgeRectCallout">
            <a:avLst>
              <a:gd name="adj1" fmla="val 110477"/>
              <a:gd name="adj2" fmla="val 94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Муссонный климат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805264"/>
            <a:ext cx="8892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Климат зависит   от близости морей и океанов. Чем дальше от океана вглубь материка – тем меньше осадков и больше годовая амплитуда температур. Климат становится более континентальным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 cstate="print"/>
          <a:srcRect r="741" b="15556"/>
          <a:stretch>
            <a:fillRect/>
          </a:stretch>
        </p:blipFill>
        <p:spPr bwMode="auto">
          <a:xfrm>
            <a:off x="1" y="0"/>
            <a:ext cx="5220072" cy="3284984"/>
          </a:xfrm>
          <a:prstGeom prst="rect">
            <a:avLst/>
          </a:prstGeom>
          <a:noFill/>
        </p:spPr>
      </p:pic>
      <p:pic>
        <p:nvPicPr>
          <p:cNvPr id="3" name="Picture 4" descr="st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400" y="3356992"/>
            <a:ext cx="5400600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1886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ХОЛОДНОЕ ТЕЧЕНИЕ 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092280" y="548680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6056" y="98072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b="1" dirty="0" smtClean="0"/>
              <a:t>Понижение температуры воздуха</a:t>
            </a:r>
            <a:endParaRPr lang="ru-RU" sz="2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092280" y="1340768"/>
            <a:ext cx="0" cy="36004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36096" y="177281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Уменьшение испарения</a:t>
            </a:r>
            <a:endParaRPr lang="ru-RU" sz="2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092280" y="2204864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92080" y="256490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Уменьшение количества осадков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364502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ТЁПЛОЕ ТЕЧЕНИЕ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115616" y="4005064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15616" y="4797152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108520" y="443711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Повышение температуры воздуха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373216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Увеличение испарения</a:t>
            </a:r>
            <a:endParaRPr lang="ru-RU" sz="20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115616" y="5805264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6165304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Увеличение количества осадков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ЧТО ТАКОЕ ПОГОДА?</a:t>
            </a:r>
          </a:p>
          <a:p>
            <a:endParaRPr lang="ru-RU" sz="54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ЧТО ТАКОЕ КЛИМАТ?</a:t>
            </a:r>
            <a:endParaRPr lang="ru-RU" sz="54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Влияние рельеф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732462"/>
          </a:xfrm>
          <a:prstGeom prst="rect">
            <a:avLst/>
          </a:prstGeom>
          <a:noFill/>
        </p:spPr>
      </p:pic>
      <p:pic>
        <p:nvPicPr>
          <p:cNvPr id="30726" name="Picture 6" descr="Облако1"/>
          <p:cNvPicPr>
            <a:picLocks noChangeAspect="1" noChangeArrowheads="1"/>
          </p:cNvPicPr>
          <p:nvPr/>
        </p:nvPicPr>
        <p:blipFill>
          <a:blip r:embed="rId3" cstate="print"/>
          <a:srcRect r="57390" b="73611"/>
          <a:stretch>
            <a:fillRect/>
          </a:stretch>
        </p:blipFill>
        <p:spPr bwMode="auto">
          <a:xfrm>
            <a:off x="611188" y="5157788"/>
            <a:ext cx="792162" cy="368300"/>
          </a:xfrm>
          <a:prstGeom prst="rect">
            <a:avLst/>
          </a:prstGeom>
          <a:noFill/>
        </p:spPr>
      </p:pic>
      <p:pic>
        <p:nvPicPr>
          <p:cNvPr id="30727" name="Picture 7" descr="Облако1"/>
          <p:cNvPicPr>
            <a:picLocks noChangeAspect="1" noChangeArrowheads="1"/>
          </p:cNvPicPr>
          <p:nvPr/>
        </p:nvPicPr>
        <p:blipFill>
          <a:blip r:embed="rId3" cstate="print"/>
          <a:srcRect r="58833" b="73622"/>
          <a:stretch>
            <a:fillRect/>
          </a:stretch>
        </p:blipFill>
        <p:spPr bwMode="auto">
          <a:xfrm>
            <a:off x="1836738" y="4724400"/>
            <a:ext cx="1079500" cy="520700"/>
          </a:xfrm>
          <a:prstGeom prst="rect">
            <a:avLst/>
          </a:prstGeom>
          <a:noFill/>
        </p:spPr>
      </p:pic>
      <p:pic>
        <p:nvPicPr>
          <p:cNvPr id="30728" name="Picture 8" descr="Облако1"/>
          <p:cNvPicPr>
            <a:picLocks noChangeAspect="1" noChangeArrowheads="1"/>
          </p:cNvPicPr>
          <p:nvPr/>
        </p:nvPicPr>
        <p:blipFill>
          <a:blip r:embed="rId3" cstate="print"/>
          <a:srcRect r="58855" b="73611"/>
          <a:stretch>
            <a:fillRect/>
          </a:stretch>
        </p:blipFill>
        <p:spPr bwMode="auto">
          <a:xfrm>
            <a:off x="3131840" y="4077072"/>
            <a:ext cx="1295400" cy="623888"/>
          </a:xfrm>
          <a:prstGeom prst="rect">
            <a:avLst/>
          </a:prstGeom>
          <a:noFill/>
        </p:spPr>
      </p:pic>
      <p:pic>
        <p:nvPicPr>
          <p:cNvPr id="30729" name="Picture 9" descr="Облако1"/>
          <p:cNvPicPr>
            <a:picLocks noChangeAspect="1" noChangeArrowheads="1"/>
          </p:cNvPicPr>
          <p:nvPr/>
        </p:nvPicPr>
        <p:blipFill>
          <a:blip r:embed="rId3" cstate="print"/>
          <a:srcRect r="58855" b="73611"/>
          <a:stretch>
            <a:fillRect/>
          </a:stretch>
        </p:blipFill>
        <p:spPr bwMode="auto">
          <a:xfrm>
            <a:off x="3995936" y="3068960"/>
            <a:ext cx="1871662" cy="900112"/>
          </a:xfrm>
          <a:prstGeom prst="rect">
            <a:avLst/>
          </a:prstGeom>
          <a:noFill/>
        </p:spPr>
      </p:pic>
      <p:pic>
        <p:nvPicPr>
          <p:cNvPr id="30730" name="Picture 10" descr="Облако1"/>
          <p:cNvPicPr>
            <a:picLocks noChangeAspect="1" noChangeArrowheads="1"/>
          </p:cNvPicPr>
          <p:nvPr/>
        </p:nvPicPr>
        <p:blipFill>
          <a:blip r:embed="rId4" cstate="print"/>
          <a:srcRect r="58855" b="73611"/>
          <a:stretch>
            <a:fillRect/>
          </a:stretch>
        </p:blipFill>
        <p:spPr bwMode="auto">
          <a:xfrm>
            <a:off x="7164388" y="3789363"/>
            <a:ext cx="647700" cy="311150"/>
          </a:xfrm>
          <a:prstGeom prst="rect">
            <a:avLst/>
          </a:prstGeom>
          <a:noFill/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 rot="21089409" flipH="1">
            <a:off x="3377958" y="4602314"/>
            <a:ext cx="1296988" cy="503238"/>
            <a:chOff x="1701" y="1480"/>
            <a:chExt cx="862" cy="317"/>
          </a:xfrm>
        </p:grpSpPr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 rot="10800000" flipH="1">
              <a:off x="2361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 rot="10800000" flipH="1">
              <a:off x="2311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 rot="10800000" flipH="1">
              <a:off x="2260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 rot="10800000" flipH="1">
              <a:off x="2209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 rot="10800000" flipH="1">
              <a:off x="2158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 rot="10800000" flipH="1">
              <a:off x="2106" y="1480"/>
              <a:ext cx="20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 rot="10800000" flipH="1">
              <a:off x="2057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 rot="10800000" flipH="1">
              <a:off x="2007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 rot="10800000" flipH="1">
              <a:off x="1954" y="1480"/>
              <a:ext cx="20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 rot="10800000" flipH="1">
              <a:off x="1904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 rot="10800000" flipH="1">
              <a:off x="1854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Line 39"/>
            <p:cNvSpPr>
              <a:spLocks noChangeShapeType="1"/>
            </p:cNvSpPr>
            <p:nvPr/>
          </p:nvSpPr>
          <p:spPr bwMode="auto">
            <a:xfrm rot="10800000" flipH="1">
              <a:off x="1803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 rot="10800000" flipH="1">
              <a:off x="1752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 rot="10800000" flipH="1">
              <a:off x="1701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2" name="AutoShape 42"/>
          <p:cNvSpPr>
            <a:spLocks noChangeArrowheads="1"/>
          </p:cNvSpPr>
          <p:nvPr/>
        </p:nvSpPr>
        <p:spPr bwMode="auto">
          <a:xfrm>
            <a:off x="179388" y="2205038"/>
            <a:ext cx="5832475" cy="576262"/>
          </a:xfrm>
          <a:prstGeom prst="rightArrow">
            <a:avLst>
              <a:gd name="adj1" fmla="val 49861"/>
              <a:gd name="adj2" fmla="val 6007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/>
              <a:t>Направление ветра</a:t>
            </a: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FF0000"/>
                </a:solidFill>
              </a:rPr>
              <a:t>Зависимость климата от </a:t>
            </a:r>
            <a:r>
              <a:rPr lang="ru-RU" sz="2400" b="1" i="1" dirty="0" smtClean="0">
                <a:solidFill>
                  <a:srgbClr val="FF0000"/>
                </a:solidFill>
              </a:rPr>
              <a:t> рельефа 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Горы – препятствие для воздушных масс. С высотой температура и давление воздуха уменьшаются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 rot="21126703" flipH="1">
            <a:off x="4812390" y="3725634"/>
            <a:ext cx="1204913" cy="438150"/>
            <a:chOff x="1701" y="1480"/>
            <a:chExt cx="862" cy="317"/>
          </a:xfrm>
        </p:grpSpPr>
        <p:sp>
          <p:nvSpPr>
            <p:cNvPr id="30766" name="Line 46"/>
            <p:cNvSpPr>
              <a:spLocks noChangeShapeType="1"/>
            </p:cNvSpPr>
            <p:nvPr/>
          </p:nvSpPr>
          <p:spPr bwMode="auto">
            <a:xfrm rot="10800000" flipH="1">
              <a:off x="2361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 rot="10800000" flipH="1">
              <a:off x="2311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 rot="10800000" flipH="1">
              <a:off x="2260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9" name="Line 49"/>
            <p:cNvSpPr>
              <a:spLocks noChangeShapeType="1"/>
            </p:cNvSpPr>
            <p:nvPr/>
          </p:nvSpPr>
          <p:spPr bwMode="auto">
            <a:xfrm rot="10800000" flipH="1">
              <a:off x="2209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0" name="Line 50"/>
            <p:cNvSpPr>
              <a:spLocks noChangeShapeType="1"/>
            </p:cNvSpPr>
            <p:nvPr/>
          </p:nvSpPr>
          <p:spPr bwMode="auto">
            <a:xfrm rot="10800000" flipH="1">
              <a:off x="2158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1" name="Line 51"/>
            <p:cNvSpPr>
              <a:spLocks noChangeShapeType="1"/>
            </p:cNvSpPr>
            <p:nvPr/>
          </p:nvSpPr>
          <p:spPr bwMode="auto">
            <a:xfrm rot="10800000" flipH="1">
              <a:off x="2106" y="1480"/>
              <a:ext cx="20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2" name="Line 52"/>
            <p:cNvSpPr>
              <a:spLocks noChangeShapeType="1"/>
            </p:cNvSpPr>
            <p:nvPr/>
          </p:nvSpPr>
          <p:spPr bwMode="auto">
            <a:xfrm rot="10800000" flipH="1">
              <a:off x="2057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3" name="Line 53"/>
            <p:cNvSpPr>
              <a:spLocks noChangeShapeType="1"/>
            </p:cNvSpPr>
            <p:nvPr/>
          </p:nvSpPr>
          <p:spPr bwMode="auto">
            <a:xfrm rot="10800000" flipH="1">
              <a:off x="2007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4" name="Line 54"/>
            <p:cNvSpPr>
              <a:spLocks noChangeShapeType="1"/>
            </p:cNvSpPr>
            <p:nvPr/>
          </p:nvSpPr>
          <p:spPr bwMode="auto">
            <a:xfrm rot="10800000" flipH="1">
              <a:off x="1954" y="1480"/>
              <a:ext cx="20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5" name="Line 55"/>
            <p:cNvSpPr>
              <a:spLocks noChangeShapeType="1"/>
            </p:cNvSpPr>
            <p:nvPr/>
          </p:nvSpPr>
          <p:spPr bwMode="auto">
            <a:xfrm rot="10800000" flipH="1">
              <a:off x="1904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6" name="Line 56"/>
            <p:cNvSpPr>
              <a:spLocks noChangeShapeType="1"/>
            </p:cNvSpPr>
            <p:nvPr/>
          </p:nvSpPr>
          <p:spPr bwMode="auto">
            <a:xfrm rot="10800000" flipH="1">
              <a:off x="1854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7" name="Line 57"/>
            <p:cNvSpPr>
              <a:spLocks noChangeShapeType="1"/>
            </p:cNvSpPr>
            <p:nvPr/>
          </p:nvSpPr>
          <p:spPr bwMode="auto">
            <a:xfrm rot="10800000" flipH="1">
              <a:off x="1803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8" name="Line 58"/>
            <p:cNvSpPr>
              <a:spLocks noChangeShapeType="1"/>
            </p:cNvSpPr>
            <p:nvPr/>
          </p:nvSpPr>
          <p:spPr bwMode="auto">
            <a:xfrm rot="10800000" flipH="1">
              <a:off x="1752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9" name="Line 59"/>
            <p:cNvSpPr>
              <a:spLocks noChangeShapeType="1"/>
            </p:cNvSpPr>
            <p:nvPr/>
          </p:nvSpPr>
          <p:spPr bwMode="auto">
            <a:xfrm rot="10800000" flipH="1">
              <a:off x="1701" y="1480"/>
              <a:ext cx="20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41" name="Прямая со стрелкой 40"/>
          <p:cNvCxnSpPr/>
          <p:nvPr/>
        </p:nvCxnSpPr>
        <p:spPr>
          <a:xfrm flipV="1">
            <a:off x="6588224" y="3861048"/>
            <a:ext cx="0" cy="20162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48264" y="407707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ТЕМПЕРАТУРА,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ДАВЛЕНИЕ?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777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</a:rPr>
              <a:t>Причины, влияющие на климат.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7920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Географическая широта.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11188" y="1470025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2.Высота местности.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39750" y="1989138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3.Положение относительно горных хребтов.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68313" y="2981325"/>
            <a:ext cx="8353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 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4.Близость морей и океанов.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95288" y="357346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  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5.Океанические течения.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23850" y="4149725"/>
            <a:ext cx="856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   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6.Направление преобладающих ветров.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1369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 не знал …, а теперь я знаю…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Было интересно…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Было трудно…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Я выполнял задания…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Я понял, что…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Теперь я могу…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Я научился…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У меня получилось …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Я смог…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Я попробую…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Меня удивило… 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Мне захотелось… </a:t>
            </a:r>
          </a:p>
          <a:p>
            <a:pPr algn="ctr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18.privet.ru/lr/0a2c98355062d66c1ac63225f1edfc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89642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ПОГОДА ЭТО </a:t>
            </a:r>
            <a:r>
              <a:rPr lang="ru-RU" sz="3600" dirty="0" smtClean="0">
                <a:solidFill>
                  <a:srgbClr val="0070C0"/>
                </a:solidFill>
              </a:rPr>
              <a:t>–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476672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Состояние нижнего слоя атмосферы – тропосферы – в той или иной местности  в определённый момент времени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mvrhs.org/eel/caruthers/pictures/na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458152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\img020.jpg"/>
          <p:cNvPicPr>
            <a:picLocks noChangeAspect="1" noChangeArrowheads="1"/>
          </p:cNvPicPr>
          <p:nvPr/>
        </p:nvPicPr>
        <p:blipFill>
          <a:blip r:embed="rId2" cstate="print"/>
          <a:srcRect l="745" t="3439" r="2984" b="6443"/>
          <a:stretch>
            <a:fillRect/>
          </a:stretch>
        </p:blipFill>
        <p:spPr bwMode="auto">
          <a:xfrm rot="5400000">
            <a:off x="1243475" y="-1355650"/>
            <a:ext cx="6858002" cy="956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т\img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8289" y="-1111036"/>
            <a:ext cx="7607422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http://www.oreninform.ru/upload/iblock/7d9/0907.jpg"/>
          <p:cNvPicPr>
            <a:picLocks noChangeAspect="1" noChangeArrowheads="1"/>
          </p:cNvPicPr>
          <p:nvPr/>
        </p:nvPicPr>
        <p:blipFill>
          <a:blip r:embed="rId2" cstate="print"/>
          <a:srcRect l="2230" r="762" b="6861"/>
          <a:stretch>
            <a:fillRect/>
          </a:stretch>
        </p:blipFill>
        <p:spPr bwMode="auto">
          <a:xfrm>
            <a:off x="-208669" y="0"/>
            <a:ext cx="935266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hlinkClick r:id="rId3"/>
              </a:rPr>
              <a:t>http://www.gismeteo.ru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540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КЛИМАТ – МНОГОЛЕТНИЙ РЕЖИМ ПОГОДЫ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Климатограмма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900igr.net/datas/geografija/Klimat-JUzhnoj-Ameriki/0006-006-KLIMATOGRAMMA-Zadanie.jpg"/>
          <p:cNvPicPr>
            <a:picLocks noChangeAspect="1" noChangeArrowheads="1"/>
          </p:cNvPicPr>
          <p:nvPr/>
        </p:nvPicPr>
        <p:blipFill>
          <a:blip r:embed="rId2" cstate="print"/>
          <a:srcRect l="1803" t="25222" r="4424" b="9922"/>
          <a:stretch>
            <a:fillRect/>
          </a:stretch>
        </p:blipFill>
        <p:spPr bwMode="auto">
          <a:xfrm>
            <a:off x="1403648" y="2991414"/>
            <a:ext cx="6552728" cy="340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6064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2⁰ </a:t>
            </a:r>
            <a:r>
              <a:rPr lang="ru-RU" sz="4000" b="1" dirty="0" err="1" smtClean="0"/>
              <a:t>с.ш</a:t>
            </a:r>
            <a:r>
              <a:rPr lang="ru-RU" sz="4000" b="1" dirty="0" smtClean="0"/>
              <a:t>. 20⁰ в.д.</a:t>
            </a:r>
            <a:endParaRPr lang="ru-RU" sz="4000" b="1" dirty="0"/>
          </a:p>
        </p:txBody>
      </p:sp>
      <p:pic>
        <p:nvPicPr>
          <p:cNvPr id="14338" name="Picture 2" descr="http://bna-art.s3.amazonaws.com/www.bootsnall.com/articles/wp-content/uploads/2011/11/3-Rainforest-Conser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4809626" cy="3699712"/>
          </a:xfrm>
          <a:prstGeom prst="rect">
            <a:avLst/>
          </a:prstGeom>
          <a:noFill/>
        </p:spPr>
      </p:pic>
      <p:pic>
        <p:nvPicPr>
          <p:cNvPr id="5" name="Рисунок 4" descr="http://be.convdocs.org/pars_docs/refs/51/50324/50324_html_m766a6ced.png"/>
          <p:cNvPicPr/>
          <p:nvPr/>
        </p:nvPicPr>
        <p:blipFill>
          <a:blip r:embed="rId3" cstate="print"/>
          <a:srcRect l="3363" t="5427" r="4702" b="7733"/>
          <a:stretch>
            <a:fillRect/>
          </a:stretch>
        </p:blipFill>
        <p:spPr bwMode="auto">
          <a:xfrm>
            <a:off x="179512" y="1484784"/>
            <a:ext cx="381642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Фот\img017.jpg"/>
          <p:cNvPicPr>
            <a:picLocks noChangeAspect="1" noChangeArrowheads="1"/>
          </p:cNvPicPr>
          <p:nvPr/>
        </p:nvPicPr>
        <p:blipFill>
          <a:blip r:embed="rId2" cstate="print"/>
          <a:srcRect l="2612" t="5505" r="40854" b="4799"/>
          <a:stretch>
            <a:fillRect/>
          </a:stretch>
        </p:blipFill>
        <p:spPr bwMode="auto">
          <a:xfrm rot="16200000">
            <a:off x="-1044116" y="2024844"/>
            <a:ext cx="5472608" cy="3384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88640"/>
            <a:ext cx="5040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80⁰ </a:t>
            </a:r>
            <a:r>
              <a:rPr lang="ru-RU" sz="4000" b="1" dirty="0" err="1" smtClean="0"/>
              <a:t>ю.ш</a:t>
            </a:r>
            <a:r>
              <a:rPr lang="ru-RU" sz="4000" b="1" dirty="0" smtClean="0"/>
              <a:t>. 70⁰ в.д.</a:t>
            </a:r>
          </a:p>
          <a:p>
            <a:endParaRPr lang="ru-RU" dirty="0"/>
          </a:p>
        </p:txBody>
      </p:sp>
      <p:pic>
        <p:nvPicPr>
          <p:cNvPr id="13314" name="Picture 2" descr="http://lol54.ru/uploads/posts/2011-04/thumbs/1304082369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228" y="1268760"/>
            <a:ext cx="595877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2097ab866f715d9fda9b90373f45a62176b7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348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а</cp:lastModifiedBy>
  <cp:revision>69</cp:revision>
  <dcterms:created xsi:type="dcterms:W3CDTF">2013-04-21T14:01:28Z</dcterms:created>
  <dcterms:modified xsi:type="dcterms:W3CDTF">2018-03-28T18:14:37Z</dcterms:modified>
</cp:coreProperties>
</file>