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584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97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8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1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324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04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9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97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9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89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100C78-B8C4-4B8C-916C-2E3339E103F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468DE7-455B-4672-9B78-6B206F04BA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995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85381"/>
          </a:xfrm>
        </p:spPr>
        <p:txBody>
          <a:bodyPr/>
          <a:lstStyle/>
          <a:p>
            <a:r>
              <a:rPr lang="ru-RU" b="1" dirty="0" smtClean="0"/>
              <a:t>История развития ЭВМ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184" y="4354021"/>
            <a:ext cx="10058400" cy="15980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Выполнила: </a:t>
            </a:r>
            <a:r>
              <a:rPr lang="ru-RU" dirty="0" err="1" smtClean="0">
                <a:solidFill>
                  <a:srgbClr val="C00000"/>
                </a:solidFill>
              </a:rPr>
              <a:t>Шиянова</a:t>
            </a:r>
            <a:r>
              <a:rPr lang="ru-RU" dirty="0" smtClean="0">
                <a:solidFill>
                  <a:srgbClr val="C00000"/>
                </a:solidFill>
              </a:rPr>
              <a:t> Виктория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Ученица 10 Б </a:t>
            </a:r>
            <a:r>
              <a:rPr lang="ru-RU" dirty="0" smtClean="0">
                <a:solidFill>
                  <a:srgbClr val="C00000"/>
                </a:solidFill>
              </a:rPr>
              <a:t>класса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Руководитель: Измайлова Елена Ивановна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0" y="5867400"/>
            <a:ext cx="999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Кемерово 2018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61533" y="203200"/>
            <a:ext cx="844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Городской классический лицей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352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292" y="3136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</a:rPr>
              <a:t>В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1942 г.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американский физик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Джон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Моучли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представил собственный проект вычислительной машины.</a:t>
            </a:r>
            <a:endParaRPr lang="ru-RU" sz="2400" dirty="0"/>
          </a:p>
        </p:txBody>
      </p:sp>
      <p:pic>
        <p:nvPicPr>
          <p:cNvPr id="8194" name="Picture 2" descr="Картинки по запросу Джон Моуч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354" y="313652"/>
            <a:ext cx="4424614" cy="31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962" y="1797804"/>
            <a:ext cx="5413948" cy="43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83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3975" y="279036"/>
            <a:ext cx="9614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0" i="0" dirty="0" smtClean="0">
                <a:solidFill>
                  <a:srgbClr val="000000"/>
                </a:solidFill>
                <a:effectLst/>
              </a:rPr>
              <a:t>В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1946 г.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американцами 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Дж.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Моучли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и 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Дж.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Эккертом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 была построена вычислительная машина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ENIAС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(электронный числовой интегратор и калькулятор) на вакуумных лампах, занимавшая площадь в 300 кв. метров.</a:t>
            </a:r>
            <a:endParaRPr lang="ru-RU" sz="2400" dirty="0"/>
          </a:p>
        </p:txBody>
      </p:sp>
      <p:pic>
        <p:nvPicPr>
          <p:cNvPr id="9218" name="Picture 2" descr="Картинки по запросу Дж. Моучли и Дж. Эккерт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786" y="2185262"/>
            <a:ext cx="4692695" cy="327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65" y="1642820"/>
            <a:ext cx="6354959" cy="45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886" y="279036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ENIAС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5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ENI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274" y="195020"/>
            <a:ext cx="7790481" cy="595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31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EDVAC (1951 год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88" y="1288630"/>
            <a:ext cx="6723628" cy="48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DV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922" y="3273625"/>
            <a:ext cx="4477415" cy="29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36230" y="226636"/>
            <a:ext cx="4991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</a:rPr>
              <a:t>В этой машине уже при меняется двоичная арифметика и используется оперативная память, построенная на ультразвуковых ртутных линиях задержки. Память могла хранить 1024 слова. Каждое слово состояло из 44 двоичных разрядов.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759" y="226636"/>
            <a:ext cx="355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EDVAC (1951 год)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38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8261893"/>
              </p:ext>
            </p:extLst>
          </p:nvPr>
        </p:nvGraphicFramePr>
        <p:xfrm>
          <a:off x="216977" y="0"/>
          <a:ext cx="11685720" cy="650809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60175"/>
                <a:gridCol w="1627322"/>
                <a:gridCol w="2138766"/>
                <a:gridCol w="2262753"/>
                <a:gridCol w="2696704"/>
              </a:tblGrid>
              <a:tr h="246653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Поколения ЭВМ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I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II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III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IV</a:t>
                      </a:r>
                    </a:p>
                  </a:txBody>
                  <a:tcPr marL="46291" marR="46291" marT="23145" marB="23145" anchor="ctr"/>
                </a:tc>
              </a:tr>
              <a:tr h="246653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Годы применения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1946-1958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1959-1963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1964-1976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1977—...</a:t>
                      </a:r>
                    </a:p>
                  </a:txBody>
                  <a:tcPr marL="46291" marR="46291" marT="23145" marB="23145" anchor="ctr"/>
                </a:tc>
              </a:tr>
              <a:tr h="431644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Элементная база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Эл. лампа, реле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Транзистор, параметрон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ИС, БИС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СБИС</a:t>
                      </a:r>
                    </a:p>
                  </a:txBody>
                  <a:tcPr marL="46291" marR="46291" marT="23145" marB="23145" anchor="ctr"/>
                </a:tc>
              </a:tr>
              <a:tr h="431644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Количество ЭВМ в мире (шт.)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Десятки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Тысячи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Десятки тысяч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Миллионы</a:t>
                      </a:r>
                    </a:p>
                  </a:txBody>
                  <a:tcPr marL="46291" marR="46291" marT="23145" marB="23145" anchor="ctr"/>
                </a:tc>
              </a:tr>
              <a:tr h="431644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Быстродействие (операций в секунду)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До 10 </a:t>
                      </a:r>
                      <a:r>
                        <a:rPr lang="ru-RU" sz="1800" b="1" baseline="30000">
                          <a:effectLst/>
                        </a:rPr>
                        <a:t>5</a:t>
                      </a:r>
                      <a:endParaRPr lang="ru-RU" sz="1800" b="1">
                        <a:effectLst/>
                      </a:endParaRP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До 10</a:t>
                      </a:r>
                      <a:r>
                        <a:rPr lang="ru-RU" sz="1800" b="1" baseline="30000">
                          <a:effectLst/>
                        </a:rPr>
                        <a:t> 6</a:t>
                      </a:r>
                      <a:endParaRPr lang="ru-RU" sz="1800" b="1">
                        <a:effectLst/>
                      </a:endParaRP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До 10</a:t>
                      </a:r>
                      <a:r>
                        <a:rPr lang="ru-RU" sz="1800" b="1" baseline="30000">
                          <a:effectLst/>
                        </a:rPr>
                        <a:t> 7</a:t>
                      </a:r>
                      <a:endParaRPr lang="ru-RU" sz="1800" b="1">
                        <a:effectLst/>
                      </a:endParaRP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Более 10 </a:t>
                      </a:r>
                      <a:r>
                        <a:rPr lang="ru-RU" sz="1800" b="1" baseline="30000">
                          <a:effectLst/>
                        </a:rPr>
                        <a:t>7</a:t>
                      </a:r>
                      <a:endParaRPr lang="ru-RU" sz="1800" b="1">
                        <a:effectLst/>
                      </a:endParaRPr>
                    </a:p>
                  </a:txBody>
                  <a:tcPr marL="46291" marR="46291" marT="23145" marB="23145" anchor="ctr"/>
                </a:tc>
              </a:tr>
              <a:tr h="246653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Объем оперативной памяти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До 64 Кб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До 512 Кб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До 16 Мб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Более 16 Мб</a:t>
                      </a:r>
                    </a:p>
                  </a:txBody>
                  <a:tcPr marL="46291" marR="46291" marT="23145" marB="23145" anchor="ctr"/>
                </a:tc>
              </a:tr>
              <a:tr h="98661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Характерные типы ЭВМ, поколения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-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Малые, средние, большие, специальные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Большие, средние, мини- и микроЭВМ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effectLst/>
                        </a:rPr>
                        <a:t>СуперЭВМ</a:t>
                      </a:r>
                      <a:r>
                        <a:rPr lang="ru-RU" sz="1800" b="1" dirty="0">
                          <a:effectLst/>
                        </a:rPr>
                        <a:t>, ПК, специальные, общие, сети ЭВМ</a:t>
                      </a:r>
                    </a:p>
                  </a:txBody>
                  <a:tcPr marL="46291" marR="46291" marT="23145" marB="23145" anchor="ctr"/>
                </a:tc>
              </a:tr>
              <a:tr h="80162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Типичные модели поколения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EDSAC, ENIAC, UNIVAC, </a:t>
                      </a:r>
                      <a:r>
                        <a:rPr lang="ru-RU" sz="1800" b="1">
                          <a:effectLst/>
                        </a:rPr>
                        <a:t>БЭ</a:t>
                      </a:r>
                      <a:r>
                        <a:rPr lang="en-US" sz="1800" b="1">
                          <a:effectLst/>
                        </a:rPr>
                        <a:t>CM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RCA-501, IBM 7090, </a:t>
                      </a:r>
                      <a:r>
                        <a:rPr lang="ru-RU" sz="1800" b="1">
                          <a:effectLst/>
                        </a:rPr>
                        <a:t>БЭСМ-6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IBM /360, PDP , VAX , </a:t>
                      </a:r>
                      <a:r>
                        <a:rPr lang="ru-RU" sz="1800" b="1">
                          <a:effectLst/>
                        </a:rPr>
                        <a:t>ЕС ЭВМ, СМ ЭВМ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IBM/360.SX-2, IBM PC/XT/AT, PS/2, Cray</a:t>
                      </a:r>
                    </a:p>
                  </a:txBody>
                  <a:tcPr marL="46291" marR="46291" marT="23145" marB="23145" anchor="ctr"/>
                </a:tc>
              </a:tr>
              <a:tr h="801625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Носитель информации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Перфокарта, перфолента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Магнитная лента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Диск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Гибкий, жесткий, лазерный диск, др.</a:t>
                      </a:r>
                    </a:p>
                  </a:txBody>
                  <a:tcPr marL="46291" marR="46291" marT="23145" marB="23145" anchor="ctr"/>
                </a:tc>
              </a:tr>
              <a:tr h="117160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Характерное программное обеспечение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Коды, автокоды, ассемблеры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Языки программирования, АСУ, АСУТП</a:t>
                      </a:r>
                      <a:endParaRPr lang="ru-RU" sz="18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ППП, СУБД, САПР, ЯПВУ</a:t>
                      </a:r>
                    </a:p>
                  </a:txBody>
                  <a:tcPr marL="46291" marR="46291" marT="23145" marB="23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БЗ, ЭС, системы параллельного программирования, др.</a:t>
                      </a:r>
                    </a:p>
                  </a:txBody>
                  <a:tcPr marL="46291" marR="46291" marT="23145" marB="2314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57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TEMP\Рабочий стол\Рисунок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6000750" cy="2771775"/>
          </a:xfrm>
          <a:prstGeom prst="rect">
            <a:avLst/>
          </a:prstGeom>
          <a:noFill/>
        </p:spPr>
      </p:pic>
      <p:pic>
        <p:nvPicPr>
          <p:cNvPr id="3" name="Picture 2" descr="C:\Documents and Settings\TEMP\Рабочий стол\Рисунок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356" y="3581142"/>
            <a:ext cx="7327900" cy="26828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11617" y="2105959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9088" lvl="0" indent="-319088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defRPr/>
            </a:pPr>
            <a:r>
              <a:rPr lang="ru-RU" sz="2400" b="1" dirty="0"/>
              <a:t>"МИНСК-2 (-22, -22М, 23)"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455" y="173211"/>
            <a:ext cx="10711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2-е ПОКОЛЕНИЕ КОМПЬЮТЕРОВ (ЭВМ) (1960-1969гг)</a:t>
            </a:r>
          </a:p>
        </p:txBody>
      </p:sp>
    </p:spTree>
    <p:extLst>
      <p:ext uri="{BB962C8B-B14F-4D97-AF65-F5344CB8AC3E}">
        <p14:creationId xmlns:p14="http://schemas.microsoft.com/office/powerpoint/2010/main" xmlns="" val="403721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bm360 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554" y="1105459"/>
            <a:ext cx="5547018" cy="37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M ЭВ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7544" y="1595089"/>
            <a:ext cx="5355569" cy="374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89475" y="5112099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IBM/360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20778" y="5573764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СМ-3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1975" y="284487"/>
            <a:ext cx="10711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3-е ПОКОЛЕНИЕ КОМПЬЮТЕРОВ (ЭВМ) (1970-1979гг)</a:t>
            </a:r>
          </a:p>
        </p:txBody>
      </p:sp>
    </p:spTree>
    <p:extLst>
      <p:ext uri="{BB962C8B-B14F-4D97-AF65-F5344CB8AC3E}">
        <p14:creationId xmlns:p14="http://schemas.microsoft.com/office/powerpoint/2010/main" xmlns="" val="107520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746" y="331919"/>
            <a:ext cx="9768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4-е ПОКОЛЕНИЕ КОМПЬЮТЕРОВ (ЭВМ) (с 1980г)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126" y="1443018"/>
            <a:ext cx="4093866" cy="210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0529" y="3820206"/>
            <a:ext cx="250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MITS Altair 8800 (1975 </a:t>
            </a:r>
            <a:r>
              <a:rPr lang="en-US" sz="2400" b="1" dirty="0" err="1"/>
              <a:t>год</a:t>
            </a:r>
            <a:r>
              <a:rPr lang="en-US" sz="2400" b="1" dirty="0"/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4651" y="1296994"/>
            <a:ext cx="3996867" cy="233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261252" y="3908372"/>
            <a:ext cx="250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Apple I (1976 </a:t>
            </a:r>
            <a:r>
              <a:rPr lang="en-US" sz="2400" b="1" dirty="0" err="1"/>
              <a:t>год</a:t>
            </a:r>
            <a:r>
              <a:rPr lang="en-US" sz="2400" b="1" dirty="0"/>
              <a:t>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0825" y="2820692"/>
            <a:ext cx="4728513" cy="29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45592" y="5874557"/>
            <a:ext cx="2857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Apple II (1977 </a:t>
            </a:r>
            <a:r>
              <a:rPr lang="en-US" sz="2400" b="1" dirty="0" err="1"/>
              <a:t>год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40557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Пятое поколение ЭВ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278" y="884323"/>
            <a:ext cx="8441489" cy="5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5737" y="237992"/>
            <a:ext cx="9768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5-е ПОКОЛЕНИЕ КОМПЬЮТЕРОВ (ЭВМ) (с 1984г)</a:t>
            </a:r>
          </a:p>
        </p:txBody>
      </p:sp>
    </p:spTree>
    <p:extLst>
      <p:ext uri="{BB962C8B-B14F-4D97-AF65-F5344CB8AC3E}">
        <p14:creationId xmlns:p14="http://schemas.microsoft.com/office/powerpoint/2010/main" xmlns="" val="4094837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59" y="774915"/>
            <a:ext cx="112517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0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260" y="226105"/>
            <a:ext cx="8901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Абак</a:t>
            </a:r>
          </a:p>
          <a:p>
            <a:pPr fontAlgn="base"/>
            <a:r>
              <a:rPr lang="ru-RU" sz="2400" b="0" i="0" dirty="0" smtClean="0">
                <a:solidFill>
                  <a:srgbClr val="404040"/>
                </a:solidFill>
                <a:effectLst/>
              </a:rPr>
              <a:t>Одним из первых устройств (VI—V вв. до н. э.), облегчающих вычисления, можно считать специальную доску для позиционного (поразрядного) счета, названную «абак» (от лат. </a:t>
            </a:r>
            <a:r>
              <a:rPr lang="ru-RU" sz="2400" b="0" i="0" dirty="0" err="1" smtClean="0">
                <a:solidFill>
                  <a:srgbClr val="404040"/>
                </a:solidFill>
                <a:effectLst/>
              </a:rPr>
              <a:t>аbacus</a:t>
            </a:r>
            <a:r>
              <a:rPr lang="ru-RU" sz="2400" b="0" i="0" dirty="0" smtClean="0">
                <a:solidFill>
                  <a:srgbClr val="404040"/>
                </a:solidFill>
                <a:effectLst/>
              </a:rPr>
              <a:t>  — доска).</a:t>
            </a:r>
            <a:endParaRPr lang="ru-RU" sz="2400" b="0" i="0" dirty="0">
              <a:solidFill>
                <a:srgbClr val="404040"/>
              </a:solidFill>
              <a:effectLst/>
            </a:endParaRPr>
          </a:p>
        </p:txBody>
      </p:sp>
      <p:pic>
        <p:nvPicPr>
          <p:cNvPr id="1026" name="Picture 2" descr="Картинки по запросу аб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130" y="2396915"/>
            <a:ext cx="5545272" cy="37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73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7622"/>
            <a:ext cx="7191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В </a:t>
            </a:r>
            <a:r>
              <a:rPr lang="ru-RU" sz="2400" b="1" i="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1642 г.</a:t>
            </a:r>
            <a:r>
              <a:rPr lang="ru-RU" sz="2400" b="0" i="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 французский математик и физик 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Блез</a:t>
            </a:r>
            <a:r>
              <a:rPr lang="ru-RU" sz="2400" b="1" i="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Паскаль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 (1623 - 1662) изобрел механическое устройство, позволяющее складывать числа. Это устройство позволяло суммировать десятичные числа. </a:t>
            </a:r>
            <a:endParaRPr lang="ru-RU" sz="2400" dirty="0">
              <a:ea typeface="SimSun" panose="02010600030101010101" pitchFamily="2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083" y="299656"/>
            <a:ext cx="6673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Суммирующая машина Паскаля</a:t>
            </a:r>
            <a:endParaRPr lang="ru-RU" sz="3600" b="1" i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1" t="12859" r="2892" b="4468"/>
          <a:stretch/>
        </p:blipFill>
        <p:spPr bwMode="auto">
          <a:xfrm>
            <a:off x="1285374" y="2743200"/>
            <a:ext cx="5656882" cy="34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634" y="918656"/>
            <a:ext cx="4335915" cy="43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32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201" y="996972"/>
            <a:ext cx="8437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</a:rPr>
              <a:t>В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1673 г.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немецкий математик, физик и философ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Готфрид Лейбниц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(1646 - 1716) изобрел счетную машину, позволяющую выполнять все 4 арифметических действия: сложение, вычитание, умножение, деление. Машина явилась прототипом арифмометра, использовавшегося с 1820 г. до 60-х годов XX века.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202" y="292062"/>
            <a:ext cx="5480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Ступенчатый вычислитель</a:t>
            </a:r>
            <a:endParaRPr lang="ru-RU" sz="3600" b="1" i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074" name="Picture 2" descr="Картинки по запросу ступенчатый вычислит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006" y="3661675"/>
            <a:ext cx="7501939" cy="23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8020" y="183574"/>
            <a:ext cx="3015694" cy="34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213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288" y="132600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</a:rPr>
              <a:t>В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1822 г.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английский математик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Чарлз Бэббидж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(1792-1871) создал работающую модель, способную производить вычисления и печатать цифровые таблицы.</a:t>
            </a:r>
            <a:endParaRPr lang="ru-RU" sz="2400" dirty="0"/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7708" y="590319"/>
            <a:ext cx="47625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086" y="267154"/>
            <a:ext cx="717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налитическая Машина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эббиджа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2" name="Picture 6" descr="Картинки по запросу Чарлз Бэббид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700" y="3114443"/>
            <a:ext cx="254317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91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715" y="1033797"/>
            <a:ext cx="4406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effectLst/>
              </a:rPr>
              <a:t>Первым программистом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мира стала дочь поэта Дж. Байрона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Ада Лавлейс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, которая разрабатывала первые программы для машины Бэббиджа, заложила многие идеи и ввела ряд понятий и терминов, сохранившихся до нашего времени.</a:t>
            </a:r>
            <a:endParaRPr lang="ru-RU" sz="2400" dirty="0"/>
          </a:p>
        </p:txBody>
      </p:sp>
      <p:pic>
        <p:nvPicPr>
          <p:cNvPr id="5122" name="Picture 2" descr="Картинки по запросу Ада Лавлей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831" y="375414"/>
            <a:ext cx="3936569" cy="56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88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41" y="1134682"/>
            <a:ext cx="4759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</a:rPr>
              <a:t>В 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1938 году 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центр разработок ненадолго смещается из Америки в Германию, где 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Конрад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Цузе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создает машину, которая оперирует, в отличие от своих предшественниц, не десятичными числами, а двоичными. Эта машина также была все еще механической, но ее несомненным достоинством было то, что в ней была реализована идея обработки данных в двоичном коде.</a:t>
            </a:r>
            <a:endParaRPr lang="ru-RU" sz="2400" dirty="0"/>
          </a:p>
        </p:txBody>
      </p:sp>
      <p:pic>
        <p:nvPicPr>
          <p:cNvPr id="12292" name="Picture 4" descr="Картинки по запросу Конрад Цуз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499" y="620523"/>
            <a:ext cx="6221384" cy="45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941" y="347509"/>
            <a:ext cx="3452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Компьютер “</a:t>
            </a:r>
            <a:r>
              <a:rPr lang="en-US" sz="3600" b="1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Z1”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34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05" y="171293"/>
            <a:ext cx="11210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</a:rPr>
              <a:t>В конце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30-х годов XX в.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американцы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Джон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Атанасов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(болгарин по происхождению) и 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Клиффорд Берри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построили ЭВМ на вакуумных лампах, включавшую в себя электронную память и электронное устройство сложения и вычитания.</a:t>
            </a:r>
            <a:endParaRPr lang="ru-RU" sz="2400" dirty="0"/>
          </a:p>
        </p:txBody>
      </p:sp>
      <p:sp>
        <p:nvSpPr>
          <p:cNvPr id="3" name="AutoShape 2" descr="Картинки по запросу Джон Атанасов"/>
          <p:cNvSpPr>
            <a:spLocks noChangeAspect="1" noChangeArrowheads="1"/>
          </p:cNvSpPr>
          <p:nvPr/>
        </p:nvSpPr>
        <p:spPr bwMode="auto">
          <a:xfrm>
            <a:off x="977900" y="39240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Картинки по запросу Джон Атана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83" y="1559703"/>
            <a:ext cx="3502347" cy="41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270" y="1371622"/>
            <a:ext cx="2980783" cy="43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41572" y="5727345"/>
            <a:ext cx="24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Клиффорд Берри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1309" y="5714189"/>
            <a:ext cx="21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Джон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Атанасов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34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Джон Атанасов (болгарин по происхождению) и Клиффорд Берри построили ЭВ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337" y="191065"/>
            <a:ext cx="7283613" cy="59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25437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</TotalTime>
  <Words>441</Words>
  <Application>Microsoft Office PowerPoint</Application>
  <PresentationFormat>Произвольный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История развития ЭВМ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ЭВМ</dc:title>
  <dc:creator>Виктория</dc:creator>
  <cp:lastModifiedBy>Лена</cp:lastModifiedBy>
  <cp:revision>12</cp:revision>
  <dcterms:created xsi:type="dcterms:W3CDTF">2018-02-04T17:09:31Z</dcterms:created>
  <dcterms:modified xsi:type="dcterms:W3CDTF">2018-03-28T17:05:51Z</dcterms:modified>
</cp:coreProperties>
</file>