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70" r:id="rId14"/>
    <p:sldId id="269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6B76679-02EC-43CE-9382-8F111709AE5A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6"/>
            <p14:sldId id="267"/>
            <p14:sldId id="268"/>
            <p14:sldId id="270"/>
            <p14:sldId id="269"/>
            <p14:sldId id="271"/>
            <p14:sldId id="272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9E7E2-8081-4DAD-B6CF-3DCEFDC8B447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42C22-EDA0-482F-AA3C-C32CB77A2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431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42C22-EDA0-482F-AA3C-C32CB77A263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81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8CE84-8BD8-4E8E-97F1-95350D6D5181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AB4F-6874-440B-AC24-C8D63885C5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810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8CE84-8BD8-4E8E-97F1-95350D6D5181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AB4F-6874-440B-AC24-C8D63885C5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923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8CE84-8BD8-4E8E-97F1-95350D6D5181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AB4F-6874-440B-AC24-C8D63885C5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976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8CE84-8BD8-4E8E-97F1-95350D6D5181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AB4F-6874-440B-AC24-C8D63885C5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66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8CE84-8BD8-4E8E-97F1-95350D6D5181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AB4F-6874-440B-AC24-C8D63885C5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628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8CE84-8BD8-4E8E-97F1-95350D6D5181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AB4F-6874-440B-AC24-C8D63885C5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865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8CE84-8BD8-4E8E-97F1-95350D6D5181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AB4F-6874-440B-AC24-C8D63885C5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647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8CE84-8BD8-4E8E-97F1-95350D6D5181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AB4F-6874-440B-AC24-C8D63885C5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115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8CE84-8BD8-4E8E-97F1-95350D6D5181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AB4F-6874-440B-AC24-C8D63885C5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877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8CE84-8BD8-4E8E-97F1-95350D6D5181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AB4F-6874-440B-AC24-C8D63885C5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920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8CE84-8BD8-4E8E-97F1-95350D6D5181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AB4F-6874-440B-AC24-C8D63885C5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320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8CE84-8BD8-4E8E-97F1-95350D6D5181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4AB4F-6874-440B-AC24-C8D63885C5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766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29694" y="212447"/>
            <a:ext cx="68079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МОУ «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Захаровская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средняя общеобразовательная школа № 1» муниципального образования –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Захаровский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муниципальный район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язанской области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6909" y="1412776"/>
            <a:ext cx="655272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no Pro Light Display" pitchFamily="18" charset="0"/>
                <a:cs typeface="Andalus" panose="02020603050405020304" pitchFamily="18" charset="-78"/>
              </a:rPr>
              <a:t>Проект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no Pro Light Display" pitchFamily="18" charset="0"/>
                <a:cs typeface="Andalus" panose="02020603050405020304" pitchFamily="18" charset="-78"/>
              </a:rPr>
              <a:t>Первая мировая война: Рязанский край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no Pro Light Display" pitchFamily="18" charset="0"/>
              <a:cs typeface="Andalus" panose="02020603050405020304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5976" y="4787983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Выполнила ученица 9 А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Петрухина Кира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5976" y="5260325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Руководитель : учитель истории и обществознания Прохорова Любовь Николаевна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4229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4367" y="390157"/>
            <a:ext cx="6027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Марш «Прощание славянки» – символ отваги</a:t>
            </a:r>
            <a:endParaRPr lang="ru-RU" sz="20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http://enc.vkarp.com/wp-content/uploads/2013/10/%D0%B0%D0%B3144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39" y="1301475"/>
            <a:ext cx="3333538" cy="451600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067944" y="1666653"/>
            <a:ext cx="49685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2000" dirty="0" smtClean="0"/>
              <a:t>автор прославленного марша, русский композитор, дирижер, военный музыкант  Василий Иванович Агапкин – уроженец Михайловского уезда Рязанской губернии</a:t>
            </a:r>
          </a:p>
          <a:p>
            <a:pPr algn="just"/>
            <a:endParaRPr lang="ru-RU" sz="2000" dirty="0" smtClean="0"/>
          </a:p>
          <a:p>
            <a:pPr marL="285750" indent="-285750" algn="just">
              <a:buFontTx/>
              <a:buChar char="-"/>
            </a:pPr>
            <a:r>
              <a:rPr lang="ru-RU" sz="2000" dirty="0" smtClean="0"/>
              <a:t>марш был написан в 1912г.</a:t>
            </a:r>
          </a:p>
          <a:p>
            <a:pPr algn="just"/>
            <a:r>
              <a:rPr lang="ru-RU" sz="2000" dirty="0" smtClean="0"/>
              <a:t> </a:t>
            </a:r>
          </a:p>
          <a:p>
            <a:pPr marL="285750" indent="-285750" algn="just">
              <a:buFontTx/>
              <a:buChar char="-"/>
            </a:pPr>
            <a:r>
              <a:rPr lang="ru-RU" sz="2000" dirty="0"/>
              <a:t>п</a:t>
            </a:r>
            <a:r>
              <a:rPr lang="ru-RU" sz="2000" dirty="0" smtClean="0"/>
              <a:t>од этот марш уходили солдаты на Первую мировую и Великую Отечественную войну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99731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f61d1c55415f810319f5c257b648713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08202" y="692695"/>
            <a:ext cx="3648075" cy="4883249"/>
          </a:xfrm>
          <a:prstGeom prst="rect">
            <a:avLst/>
          </a:prstGeom>
        </p:spPr>
      </p:pic>
      <p:pic>
        <p:nvPicPr>
          <p:cNvPr id="5" name="Рисунок 4" descr="image_big_64681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528" y="692696"/>
            <a:ext cx="3888432" cy="488324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3529" y="5733256"/>
            <a:ext cx="39168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Памятник маршу «Прощание славянки» на Белорусском вокзале в Москве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908202" y="5733255"/>
            <a:ext cx="3875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Бюст В.И. Агапкина на родине в д. </a:t>
            </a:r>
            <a:r>
              <a:rPr lang="ru-RU" sz="1600" dirty="0" err="1"/>
              <a:t>Шанчерово</a:t>
            </a:r>
            <a:r>
              <a:rPr lang="ru-RU" sz="1600" dirty="0"/>
              <a:t> Михайловского р-на Рязанской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629686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992" y="388221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Памятные места Рязани, связанные с Первой мировой войной </a:t>
            </a:r>
            <a:endParaRPr lang="ru-RU" sz="20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http://www.temples.ru/private/f000656/656_0131370b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3312368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1\Desktop\1\CYMERA_20141023_154659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5" y="1700808"/>
            <a:ext cx="3075927" cy="316835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4860032" y="4913186"/>
            <a:ext cx="36004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Церковь в честь иконы Божией Матери «Всех скорбящих Радость» </a:t>
            </a:r>
          </a:p>
          <a:p>
            <a:pPr algn="just"/>
            <a:r>
              <a:rPr lang="ru-RU" sz="1400" dirty="0"/>
              <a:t>г. Рязань, </a:t>
            </a:r>
            <a:r>
              <a:rPr lang="ru-RU" sz="1400" dirty="0" err="1"/>
              <a:t>Скорбященское</a:t>
            </a:r>
            <a:r>
              <a:rPr lang="ru-RU" sz="1400" dirty="0"/>
              <a:t> </a:t>
            </a:r>
            <a:r>
              <a:rPr lang="ru-RU" sz="1400" dirty="0" smtClean="0"/>
              <a:t>кладбище (здесь похоронены воины, участвовавшие в Первой мировой войне)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4635" y="4987262"/>
            <a:ext cx="35862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1600" dirty="0"/>
              <a:t>Лазаревское кладбище, г. </a:t>
            </a:r>
            <a:r>
              <a:rPr lang="ru-RU" sz="1600" dirty="0" smtClean="0"/>
              <a:t>Рязань </a:t>
            </a:r>
          </a:p>
          <a:p>
            <a:pPr algn="just"/>
            <a:r>
              <a:rPr lang="ru-RU" sz="1600" dirty="0" smtClean="0"/>
              <a:t>(здесь покоятся воины – участники </a:t>
            </a:r>
          </a:p>
          <a:p>
            <a:pPr algn="just"/>
            <a:r>
              <a:rPr lang="ru-RU" sz="1600" dirty="0" smtClean="0"/>
              <a:t>Первой мировой войны)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174436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1\Desktop\1\CYMERA_20141023_154624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4536504" cy="26642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138780" y="4105525"/>
            <a:ext cx="400521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Вокзал Московско-Рязанской железной дороги (вокзал Рязань-1). Здание построено в 1860-е </a:t>
            </a:r>
            <a:r>
              <a:rPr lang="ru-RU" dirty="0" smtClean="0"/>
              <a:t>гг., </a:t>
            </a:r>
            <a:r>
              <a:rPr lang="ru-RU" dirty="0"/>
              <a:t>частично разрушено в 1941 г., восстановлено в 1960-е гг. Отсюда уходили воины на фронт в годы Первой мировой войны</a:t>
            </a:r>
          </a:p>
        </p:txBody>
      </p:sp>
      <p:pic>
        <p:nvPicPr>
          <p:cNvPr id="6" name="Рисунок 5" descr="2490_foto_N373_25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32656"/>
            <a:ext cx="4536504" cy="300076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138781" y="1294429"/>
            <a:ext cx="35911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Рязанский военный </a:t>
            </a:r>
            <a:r>
              <a:rPr lang="ru-RU" dirty="0" smtClean="0"/>
              <a:t>госпиталь. </a:t>
            </a:r>
            <a:r>
              <a:rPr lang="ru-RU" dirty="0"/>
              <a:t>В</a:t>
            </a:r>
            <a:r>
              <a:rPr lang="ru-RU" dirty="0" smtClean="0"/>
              <a:t> </a:t>
            </a:r>
            <a:r>
              <a:rPr lang="ru-RU" dirty="0"/>
              <a:t>годы Первой мировой войны – место дислокации 35-ой артиллерийской бригады</a:t>
            </a:r>
          </a:p>
        </p:txBody>
      </p:sp>
    </p:spTree>
    <p:extLst>
      <p:ext uri="{BB962C8B-B14F-4D97-AF65-F5344CB8AC3E}">
        <p14:creationId xmlns:p14="http://schemas.microsoft.com/office/powerpoint/2010/main" val="3756489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Windows\system32\config\systemprofile\Desktop\книга памят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15607"/>
            <a:ext cx="5639081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431321"/>
            <a:ext cx="7571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Рязанская книга Памяти Великой войны 1914 – 1918 гг.</a:t>
            </a:r>
            <a:endParaRPr lang="ru-RU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268760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 2014г. в Рязани вышла первая в России Рязанская Книга Памяти Великой войны 1914  - 1918 гг. в 2-ух томах. Её составитель – военный историк архивист А.И. Григоров .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142259" y="2492896"/>
            <a:ext cx="28083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dirty="0"/>
              <a:t>с</a:t>
            </a:r>
            <a:r>
              <a:rPr lang="ru-RU" dirty="0" smtClean="0"/>
              <a:t>то тысяч имен наших земляков возвращены из небытия</a:t>
            </a:r>
          </a:p>
          <a:p>
            <a:pPr marL="285750" indent="-285750" algn="just">
              <a:buFontTx/>
              <a:buChar char="-"/>
            </a:pPr>
            <a:endParaRPr lang="ru-RU" dirty="0" smtClean="0"/>
          </a:p>
          <a:p>
            <a:pPr marL="285750" indent="-285750" algn="just">
              <a:buFontTx/>
              <a:buChar char="-"/>
            </a:pPr>
            <a:r>
              <a:rPr lang="ru-RU" dirty="0" smtClean="0"/>
              <a:t> сейчас ведется работа над составлением третьего тома</a:t>
            </a:r>
          </a:p>
          <a:p>
            <a:pPr marL="285750" indent="-285750" algn="just">
              <a:buFontTx/>
              <a:buChar char="-"/>
            </a:pPr>
            <a:endParaRPr lang="ru-RU" dirty="0" smtClean="0"/>
          </a:p>
          <a:p>
            <a:pPr marL="285750" indent="-285750" algn="just">
              <a:buFontTx/>
              <a:buChar char="-"/>
            </a:pPr>
            <a:r>
              <a:rPr lang="ru-RU" dirty="0" smtClean="0"/>
              <a:t>в </a:t>
            </a:r>
            <a:r>
              <a:rPr lang="ru-RU" dirty="0" err="1"/>
              <a:t>З</a:t>
            </a:r>
            <a:r>
              <a:rPr lang="ru-RU" dirty="0" err="1" smtClean="0"/>
              <a:t>ахаровском</a:t>
            </a:r>
            <a:r>
              <a:rPr lang="ru-RU" dirty="0" smtClean="0"/>
              <a:t> краеведческом музее имеются два тома Книги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5626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568" y="598810"/>
            <a:ext cx="6226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Последствия и уроки Первой мировой </a:t>
            </a:r>
            <a:endParaRPr lang="ru-RU" sz="24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7936" y="1484784"/>
            <a:ext cx="77048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войне принимало участие 38 государств</a:t>
            </a:r>
          </a:p>
          <a:p>
            <a:pPr marL="285750" indent="-285750">
              <a:buFontTx/>
              <a:buChar char="-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было убито и умерло от ран 9.5 млн человек </a:t>
            </a:r>
          </a:p>
          <a:p>
            <a:pPr marL="285750" indent="-285750">
              <a:buFontTx/>
              <a:buChar char="-"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счезли с лица земли многие монархии и государства, в том числе Российская Империя</a:t>
            </a:r>
          </a:p>
          <a:p>
            <a:pPr marL="285750" indent="-285750">
              <a:buFontTx/>
              <a:buChar char="-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Первая мировая привела ко Второй мировой войне 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91703" y="4293096"/>
            <a:ext cx="89644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Именно поэтому изучать историю Первой мировой войны , т.к. она была Первой и именно МИРОВОЙ, необходимо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80043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690199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05619" y="694527"/>
            <a:ext cx="9649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6 этап : анализ полученного продукта, перспективы дальнейшей работы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7768" y="2523127"/>
            <a:ext cx="87484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endParaRPr lang="ru-RU" b="1" dirty="0" smtClean="0"/>
          </a:p>
          <a:p>
            <a:pPr marL="285750" indent="-285750" algn="just">
              <a:buFontTx/>
              <a:buChar char="-"/>
            </a:pPr>
            <a:r>
              <a:rPr lang="ru-RU" b="1" dirty="0" smtClean="0"/>
              <a:t>поняла, что наши предки мужественно сражались в официально объявленной войне с внешним врагом. Они были далеки от политических игр и с честью выполняли свой воинский долг перед страной. Они в едином порыве защищали свои семьи, свой дом, свою деревню, город, свою Родину</a:t>
            </a:r>
          </a:p>
          <a:p>
            <a:pPr algn="just"/>
            <a:r>
              <a:rPr lang="ru-RU" b="1" dirty="0" smtClean="0"/>
              <a:t> </a:t>
            </a:r>
          </a:p>
          <a:p>
            <a:pPr marL="285750" indent="-285750" algn="just">
              <a:buFontTx/>
              <a:buChar char="-"/>
            </a:pPr>
            <a:r>
              <a:rPr lang="ru-RU" b="1" dirty="0"/>
              <a:t>с</a:t>
            </a:r>
            <a:r>
              <a:rPr lang="ru-RU" b="1" dirty="0" smtClean="0"/>
              <a:t>обранная информация имеет большое воспитательное значение, её можно использовать в средних  классах школы</a:t>
            </a:r>
          </a:p>
          <a:p>
            <a:pPr marL="285750" indent="-285750" algn="just">
              <a:buFontTx/>
              <a:buChar char="-"/>
            </a:pPr>
            <a:endParaRPr lang="ru-RU" b="1" dirty="0" smtClean="0"/>
          </a:p>
          <a:p>
            <a:pPr algn="just"/>
            <a:r>
              <a:rPr lang="ru-RU" b="1" dirty="0" smtClean="0"/>
              <a:t>-   вместе с тем, еще осталось поле для исследований: найти более подробный материал о </a:t>
            </a:r>
            <a:r>
              <a:rPr lang="ru-RU" b="1" dirty="0" err="1" smtClean="0"/>
              <a:t>захаровцах</a:t>
            </a:r>
            <a:r>
              <a:rPr lang="ru-RU" b="1" dirty="0" smtClean="0"/>
              <a:t> – участниках Первой мировой</a:t>
            </a:r>
          </a:p>
          <a:p>
            <a:pPr algn="just"/>
            <a:r>
              <a:rPr lang="ru-RU" b="1" dirty="0" smtClean="0"/>
              <a:t> 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700808"/>
            <a:ext cx="84126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- </a:t>
            </a:r>
            <a:r>
              <a:rPr lang="ru-RU" b="1" dirty="0" smtClean="0"/>
              <a:t> я </a:t>
            </a:r>
            <a:r>
              <a:rPr lang="ru-RU" b="1" dirty="0"/>
              <a:t>считаю, что </a:t>
            </a:r>
            <a:r>
              <a:rPr lang="ru-RU" b="1" dirty="0" smtClean="0"/>
              <a:t>достигла </a:t>
            </a:r>
            <a:r>
              <a:rPr lang="ru-RU" b="1" dirty="0"/>
              <a:t>поставленной цели, </a:t>
            </a:r>
            <a:r>
              <a:rPr lang="ru-RU" b="1" dirty="0" smtClean="0"/>
              <a:t>получила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/>
              <a:t>общее </a:t>
            </a:r>
            <a:r>
              <a:rPr lang="ru-RU" b="1" dirty="0" smtClean="0"/>
              <a:t>   представление </a:t>
            </a:r>
            <a:r>
              <a:rPr lang="ru-RU" b="1" dirty="0"/>
              <a:t>о жизни Рязани в годы  Первой мировой войны, </a:t>
            </a:r>
            <a:r>
              <a:rPr lang="ru-RU" b="1" dirty="0" smtClean="0"/>
              <a:t>получила </a:t>
            </a:r>
            <a:r>
              <a:rPr lang="ru-RU" b="1" dirty="0"/>
              <a:t>опыт исследовательской работы</a:t>
            </a:r>
          </a:p>
        </p:txBody>
      </p:sp>
    </p:spTree>
    <p:extLst>
      <p:ext uri="{BB962C8B-B14F-4D97-AF65-F5344CB8AC3E}">
        <p14:creationId xmlns:p14="http://schemas.microsoft.com/office/powerpoint/2010/main" val="175357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37080" y="188640"/>
            <a:ext cx="3523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Паспорт проекта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083" y="1124744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проекта</a:t>
            </a:r>
            <a:r>
              <a:rPr lang="ru-RU" sz="2000" dirty="0" smtClean="0"/>
              <a:t>: «Первая мировая война: Рязанский край»</a:t>
            </a:r>
          </a:p>
          <a:p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 проекта</a:t>
            </a:r>
            <a:r>
              <a:rPr lang="ru-RU" sz="2000" dirty="0" smtClean="0"/>
              <a:t>: исследовательский, индивидуальный</a:t>
            </a:r>
          </a:p>
          <a:p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Сфера деятельности</a:t>
            </a:r>
            <a:r>
              <a:rPr lang="ru-RU" sz="2000" dirty="0" smtClean="0"/>
              <a:t>: история, краеведение</a:t>
            </a:r>
          </a:p>
          <a:p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 работы</a:t>
            </a:r>
            <a:r>
              <a:rPr lang="ru-RU" sz="2000" dirty="0" smtClean="0"/>
              <a:t>: внеурочная</a:t>
            </a:r>
          </a:p>
          <a:p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Время работы над проектом</a:t>
            </a:r>
            <a:r>
              <a:rPr lang="ru-RU" sz="2000" dirty="0" smtClean="0"/>
              <a:t>: два месяца.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Актуальность проекта</a:t>
            </a:r>
            <a:endParaRPr lang="ru-RU" sz="2400" b="1" dirty="0" smtClean="0"/>
          </a:p>
          <a:p>
            <a:pPr algn="just"/>
            <a:r>
              <a:rPr lang="ru-RU" sz="2000" dirty="0" smtClean="0"/>
              <a:t>Знание истории родной страны, героических страниц ее прошлого, и, в первую очередь, истории родного края, позволяет лучше понимать настоящее. Вооружает нас необходимыми знаниями, опытом для того, чтобы разбираться в современных событиях, давать им, а также поступкам людей, верную оценку не только в историческом плане, но и с точки зрения морали и нравственности. В настоящее время, когда в мире происходит много вооруженных конфликтов, стираются такие общечеловеческие  ценности, как патриотизм,  доброта, гуманизм, эта тема очень актуальна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5270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1385449184_4257_html_m7e21c9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1" y="408539"/>
            <a:ext cx="8825649" cy="604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1981" y="548679"/>
            <a:ext cx="366959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Проблема проекта 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80225" y="2996952"/>
            <a:ext cx="80648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Зачем сегодня, 100 лет спустя, вспоминать Первую мировую войну, которая в советское время была почти забыта? </a:t>
            </a:r>
          </a:p>
        </p:txBody>
      </p:sp>
    </p:spTree>
    <p:extLst>
      <p:ext uri="{BB962C8B-B14F-4D97-AF65-F5344CB8AC3E}">
        <p14:creationId xmlns:p14="http://schemas.microsoft.com/office/powerpoint/2010/main" val="2879459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77950"/>
            <a:ext cx="864096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 проекта</a:t>
            </a:r>
            <a:r>
              <a:rPr lang="ru-RU" b="1" dirty="0"/>
              <a:t>: </a:t>
            </a:r>
            <a:r>
              <a:rPr lang="ru-RU" dirty="0"/>
              <a:t>сформировать целостное представление</a:t>
            </a:r>
            <a:r>
              <a:rPr lang="ru-RU" b="1" dirty="0"/>
              <a:t> </a:t>
            </a:r>
            <a:r>
              <a:rPr lang="ru-RU" dirty="0"/>
              <a:t>о Рязанском крае в годы Первой мировой войны: жизни города и губернии, о </a:t>
            </a:r>
            <a:r>
              <a:rPr lang="ru-RU" dirty="0" err="1"/>
              <a:t>рязанцах</a:t>
            </a:r>
            <a:r>
              <a:rPr lang="ru-RU" dirty="0"/>
              <a:t> и </a:t>
            </a:r>
            <a:r>
              <a:rPr lang="ru-RU" dirty="0" err="1"/>
              <a:t>захаровцах</a:t>
            </a:r>
            <a:r>
              <a:rPr lang="ru-RU" dirty="0"/>
              <a:t>, принимавших участие в войне, о памятных местах Рязани, связанных с войной; способствовать формированию понимания уроков Первой мировой войны.</a:t>
            </a:r>
          </a:p>
          <a:p>
            <a:pPr algn="just"/>
            <a:r>
              <a:rPr lang="ru-RU" b="1" dirty="0"/>
              <a:t> </a:t>
            </a:r>
            <a:endParaRPr lang="ru-RU" dirty="0"/>
          </a:p>
          <a:p>
            <a:pPr algn="just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</a:t>
            </a:r>
            <a:r>
              <a:rPr lang="ru-RU" b="1" dirty="0"/>
              <a:t>:</a:t>
            </a:r>
            <a:endParaRPr lang="ru-RU" dirty="0"/>
          </a:p>
          <a:p>
            <a:pPr algn="just"/>
            <a:r>
              <a:rPr lang="ru-RU" b="1" dirty="0"/>
              <a:t>-</a:t>
            </a:r>
            <a:r>
              <a:rPr lang="ru-RU" dirty="0"/>
              <a:t> изучение фактического материала, содержащего сведения о Рязани, Рязанской губернии, земляках-участниках Первой мировой войны; </a:t>
            </a:r>
          </a:p>
          <a:p>
            <a:pPr algn="just"/>
            <a:r>
              <a:rPr lang="ru-RU" dirty="0"/>
              <a:t>- развивать навыки исследовательской работы;</a:t>
            </a:r>
          </a:p>
          <a:p>
            <a:pPr algn="just"/>
            <a:r>
              <a:rPr lang="ru-RU" dirty="0"/>
              <a:t>- формирование коммуникативных умений;</a:t>
            </a:r>
          </a:p>
          <a:p>
            <a:pPr algn="just"/>
            <a:r>
              <a:rPr lang="ru-RU" dirty="0"/>
              <a:t>-воспитание чувства патриотизма через изучение краеведческого материала.</a:t>
            </a:r>
          </a:p>
          <a:p>
            <a:pPr algn="just"/>
            <a:r>
              <a:rPr lang="ru-RU" b="1" dirty="0"/>
              <a:t> </a:t>
            </a:r>
            <a:endParaRPr lang="ru-RU" dirty="0"/>
          </a:p>
          <a:p>
            <a:pPr algn="just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Ожидаемые результаты работы над проектом</a:t>
            </a:r>
            <a:r>
              <a:rPr lang="ru-RU" b="1" dirty="0"/>
              <a:t>: </a:t>
            </a:r>
            <a:endParaRPr lang="ru-RU" dirty="0"/>
          </a:p>
          <a:p>
            <a:pPr algn="just"/>
            <a:r>
              <a:rPr lang="ru-RU" b="1" dirty="0"/>
              <a:t>- </a:t>
            </a:r>
            <a:r>
              <a:rPr lang="ru-RU" dirty="0"/>
              <a:t>расширение знаний</a:t>
            </a:r>
            <a:r>
              <a:rPr lang="ru-RU" b="1" dirty="0"/>
              <a:t> </a:t>
            </a:r>
            <a:r>
              <a:rPr lang="ru-RU" dirty="0"/>
              <a:t>о земляках-участниках  Первой мировой войны, о жизни Рязанской губернии в годы Первой мировой войны; </a:t>
            </a:r>
          </a:p>
          <a:p>
            <a:pPr algn="just"/>
            <a:r>
              <a:rPr lang="ru-RU" dirty="0"/>
              <a:t>- знание памятных мест Рязани, связанных с Первой мировой войной;</a:t>
            </a:r>
            <a:r>
              <a:rPr lang="ru-RU" b="1" dirty="0"/>
              <a:t> </a:t>
            </a:r>
            <a:endParaRPr lang="ru-RU" dirty="0"/>
          </a:p>
          <a:p>
            <a:pPr algn="just"/>
            <a:r>
              <a:rPr lang="ru-RU" b="1" dirty="0"/>
              <a:t>-  </a:t>
            </a:r>
            <a:r>
              <a:rPr lang="ru-RU" dirty="0"/>
              <a:t>повышение интереса</a:t>
            </a:r>
            <a:r>
              <a:rPr lang="ru-RU" b="1" dirty="0"/>
              <a:t> </a:t>
            </a:r>
            <a:r>
              <a:rPr lang="ru-RU" dirty="0"/>
              <a:t>к истории родного края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воспитание </a:t>
            </a:r>
            <a:r>
              <a:rPr lang="ru-RU" dirty="0"/>
              <a:t>чувства уважения ко всем защитникам </a:t>
            </a:r>
            <a:r>
              <a:rPr lang="ru-RU" dirty="0" smtClean="0"/>
              <a:t>Отечества</a:t>
            </a:r>
            <a:r>
              <a:rPr lang="ru-RU" dirty="0"/>
              <a:t>.</a:t>
            </a:r>
            <a:r>
              <a:rPr lang="ru-RU" b="1" dirty="0"/>
              <a:t> </a:t>
            </a:r>
            <a:endParaRPr lang="ru-RU" b="1" dirty="0" smtClean="0"/>
          </a:p>
          <a:p>
            <a:pPr marL="285750" indent="-285750" algn="just">
              <a:buFontTx/>
              <a:buChar char="-"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Продукт проекта</a:t>
            </a:r>
            <a:r>
              <a:rPr lang="ru-RU" b="1" dirty="0"/>
              <a:t>: </a:t>
            </a:r>
            <a:r>
              <a:rPr lang="ru-RU" dirty="0"/>
              <a:t>Исследовательская работа «Первая мировая война: Рязанский край»</a:t>
            </a:r>
          </a:p>
          <a:p>
            <a:pPr algn="just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проекта</a:t>
            </a:r>
            <a:r>
              <a:rPr lang="ru-RU" b="1" dirty="0"/>
              <a:t>:</a:t>
            </a:r>
            <a:r>
              <a:rPr lang="ru-RU" dirty="0"/>
              <a:t> Школьный фестиваль проектов</a:t>
            </a:r>
          </a:p>
        </p:txBody>
      </p:sp>
    </p:spTree>
    <p:extLst>
      <p:ext uri="{BB962C8B-B14F-4D97-AF65-F5344CB8AC3E}">
        <p14:creationId xmlns:p14="http://schemas.microsoft.com/office/powerpoint/2010/main" val="3442666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9732" y="133031"/>
            <a:ext cx="4932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над проектом 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908720"/>
            <a:ext cx="820891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 этап: подготовительный</a:t>
            </a:r>
          </a:p>
          <a:p>
            <a:r>
              <a:rPr lang="ru-RU" dirty="0" smtClean="0"/>
              <a:t>-выбор темы</a:t>
            </a:r>
          </a:p>
          <a:p>
            <a:r>
              <a:rPr lang="ru-RU" dirty="0" smtClean="0"/>
              <a:t>-постановка проблемы</a:t>
            </a:r>
          </a:p>
          <a:p>
            <a:r>
              <a:rPr lang="ru-RU" dirty="0" smtClean="0"/>
              <a:t>-постановка цели и задач</a:t>
            </a:r>
          </a:p>
          <a:p>
            <a:r>
              <a:rPr lang="ru-RU" dirty="0" smtClean="0"/>
              <a:t>-определение результатов</a:t>
            </a:r>
          </a:p>
          <a:p>
            <a:endParaRPr lang="ru-RU" dirty="0"/>
          </a:p>
          <a:p>
            <a:r>
              <a:rPr lang="ru-RU" b="1" dirty="0" smtClean="0">
                <a:solidFill>
                  <a:srgbClr val="FF0000"/>
                </a:solidFill>
              </a:rPr>
              <a:t>2 этап: организационно-аналитический</a:t>
            </a:r>
          </a:p>
          <a:p>
            <a:r>
              <a:rPr lang="ru-RU" dirty="0" smtClean="0"/>
              <a:t>-анализ знаний и информации по теме</a:t>
            </a:r>
          </a:p>
          <a:p>
            <a:r>
              <a:rPr lang="ru-RU" dirty="0" smtClean="0"/>
              <a:t>-планирование работы над проектом</a:t>
            </a:r>
          </a:p>
          <a:p>
            <a:r>
              <a:rPr lang="ru-RU" dirty="0" smtClean="0"/>
              <a:t>-составление плана исследовательской работы</a:t>
            </a:r>
          </a:p>
          <a:p>
            <a:r>
              <a:rPr lang="ru-RU" dirty="0" smtClean="0"/>
              <a:t>-определение основных источников информации</a:t>
            </a:r>
          </a:p>
          <a:p>
            <a:endParaRPr lang="ru-RU" dirty="0"/>
          </a:p>
          <a:p>
            <a:r>
              <a:rPr lang="ru-RU" b="1" dirty="0" smtClean="0">
                <a:solidFill>
                  <a:srgbClr val="FF0000"/>
                </a:solidFill>
              </a:rPr>
              <a:t>3 этап: поисково-исследовательский</a:t>
            </a:r>
            <a:r>
              <a:rPr lang="ru-RU" dirty="0" smtClean="0"/>
              <a:t>	</a:t>
            </a:r>
          </a:p>
          <a:p>
            <a:r>
              <a:rPr lang="ru-RU" dirty="0" smtClean="0"/>
              <a:t>-сбор информации по теме</a:t>
            </a:r>
          </a:p>
          <a:p>
            <a:r>
              <a:rPr lang="ru-RU" dirty="0" smtClean="0"/>
              <a:t>-сортировка, отбор материала для написания  работы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4 этап: оформление материалов</a:t>
            </a:r>
          </a:p>
          <a:p>
            <a:r>
              <a:rPr lang="ru-RU" dirty="0" smtClean="0"/>
              <a:t>-написание исследовательской  работы</a:t>
            </a:r>
          </a:p>
          <a:p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5 этап: презентация работы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562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5654" y="116632"/>
            <a:ext cx="81051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Первая мировая война: Рязанский край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588" y="898465"/>
            <a:ext cx="3270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Рязань в начале войны</a:t>
            </a:r>
            <a:endParaRPr lang="ru-RU" sz="20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37170" y="1298575"/>
            <a:ext cx="480683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-до половины трудоспособного населения губернии (48% мужчин) было призвано в армию, из </a:t>
            </a:r>
            <a:r>
              <a:rPr lang="ru-RU" dirty="0" err="1" smtClean="0"/>
              <a:t>Захаровского</a:t>
            </a:r>
            <a:r>
              <a:rPr lang="ru-RU" dirty="0" smtClean="0"/>
              <a:t> района – приблизительно 5 тыс. человек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-сбор пожертвований общественностью Рязани для помощи фронту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-в Рязани было открыто 17 госпиталей и лазаретов, в 1915 г. ими было принято более 1000 раненых бойцов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-оказание помощи беженцам: питательные пункты, продовольственные пайки, медицинская помощь и др. </a:t>
            </a:r>
          </a:p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-декабрь 1914 г. – посещение Рязани императором Николаем  </a:t>
            </a:r>
            <a:r>
              <a:rPr lang="en-US" dirty="0" smtClean="0"/>
              <a:t>II</a:t>
            </a:r>
            <a:r>
              <a:rPr lang="ru-RU" dirty="0" smtClean="0"/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6" y="1495633"/>
            <a:ext cx="4114101" cy="44536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7448" y="59492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</a:rPr>
              <a:t>Император Николай II с дочерью в военном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госпитале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051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6596" y="261989"/>
            <a:ext cx="83564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Мужество и отвага рязанских воинов на фронтах Первой мировой войны</a:t>
            </a:r>
            <a:endParaRPr lang="ru-RU" sz="20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16832"/>
            <a:ext cx="3746183" cy="38610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68014" y="754201"/>
            <a:ext cx="468052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dirty="0" smtClean="0"/>
              <a:t>на полях сражений погибло более 500 тысяч </a:t>
            </a:r>
            <a:endParaRPr lang="ru-RU" dirty="0"/>
          </a:p>
          <a:p>
            <a:pPr marL="285750" indent="-285750" algn="just">
              <a:buFontTx/>
              <a:buChar char="-"/>
            </a:pPr>
            <a:endParaRPr lang="ru-RU" dirty="0" smtClean="0"/>
          </a:p>
          <a:p>
            <a:pPr marL="285750" indent="-285750" algn="just">
              <a:buFontTx/>
              <a:buChar char="-"/>
            </a:pPr>
            <a:r>
              <a:rPr lang="ru-RU" dirty="0"/>
              <a:t>69-ый Рязанский пехотный полк принял участие в боях в </a:t>
            </a:r>
            <a:r>
              <a:rPr lang="ru-RU" dirty="0" smtClean="0"/>
              <a:t>1915г, </a:t>
            </a:r>
            <a:r>
              <a:rPr lang="ru-RU" dirty="0"/>
              <a:t>в сражениях на Карпатах </a:t>
            </a:r>
            <a:r>
              <a:rPr lang="ru-RU" dirty="0" smtClean="0"/>
              <a:t>от него остался </a:t>
            </a:r>
            <a:r>
              <a:rPr lang="ru-RU" dirty="0"/>
              <a:t>один батальон, сохранивший полковое знамя</a:t>
            </a:r>
            <a:endParaRPr lang="ru-RU" dirty="0" smtClean="0"/>
          </a:p>
          <a:p>
            <a:pPr algn="just"/>
            <a:endParaRPr lang="ru-RU" dirty="0" smtClean="0"/>
          </a:p>
          <a:p>
            <a:pPr marL="285750" indent="-285750" algn="just">
              <a:buFontTx/>
              <a:buChar char="-"/>
            </a:pPr>
            <a:r>
              <a:rPr lang="ru-RU" dirty="0" smtClean="0"/>
              <a:t>участие </a:t>
            </a:r>
            <a:r>
              <a:rPr lang="ru-RU" dirty="0" err="1" smtClean="0"/>
              <a:t>рязанцев</a:t>
            </a:r>
            <a:r>
              <a:rPr lang="ru-RU" dirty="0" smtClean="0"/>
              <a:t> в газовой «атаке мертвецов» 1915г.</a:t>
            </a:r>
          </a:p>
          <a:p>
            <a:pPr marL="285750" indent="-285750" algn="just">
              <a:buFontTx/>
              <a:buChar char="-"/>
            </a:pPr>
            <a:endParaRPr lang="ru-RU" dirty="0" smtClean="0"/>
          </a:p>
          <a:p>
            <a:pPr marL="285750" indent="-285750" algn="just">
              <a:buFontTx/>
              <a:buChar char="-"/>
            </a:pPr>
            <a:r>
              <a:rPr lang="ru-RU" dirty="0" smtClean="0"/>
              <a:t>Леонид Николаевич </a:t>
            </a:r>
            <a:r>
              <a:rPr lang="ru-RU" dirty="0" err="1" smtClean="0"/>
              <a:t>Гобято</a:t>
            </a:r>
            <a:r>
              <a:rPr lang="ru-RU" dirty="0" smtClean="0"/>
              <a:t> – командир 32-ой , затем 35-ой артиллерийской бригады. В 1914г. произведен в генерал-майоры. Смертельно ранен при осаде крепости Перемышль в 1915г. Похоронен в селе Морозовы Борки </a:t>
            </a:r>
            <a:r>
              <a:rPr lang="ru-RU" dirty="0" err="1" smtClean="0"/>
              <a:t>Сапожковского</a:t>
            </a:r>
            <a:r>
              <a:rPr lang="ru-RU" dirty="0" smtClean="0"/>
              <a:t> района  Рязанской  области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259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04664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Захаровцы-участники войны</a:t>
            </a:r>
            <a:endParaRPr lang="ru-RU" sz="20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82521" y="1340768"/>
            <a:ext cx="40377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Великанов Михаил Дмитриевич родился в 1893. в селе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Зимино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(сегодня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Захаровский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 Рязанской обл.) Михайловского уезда Рязанской губернии. В годы Первой мировой войны командовал ротой одного из полков Северо-Западного фронта. За умелый вывод своей роты из Мазурских болот был отмечен Георгиевским крестом.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C:\Users\1\Desktop\1\CYMERA_20141023_15483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08" y="908720"/>
            <a:ext cx="3784292" cy="400220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195736" y="5157192"/>
            <a:ext cx="5040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участником войны был Овечкин Александр Андреевич, уроженец села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Жокино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прошел четыре войны: русско-японскую, Первую мировую, гражданскую и Великую Отечественную.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7920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273422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в </a:t>
            </a:r>
            <a:r>
              <a:rPr lang="ru-RU" dirty="0" err="1" smtClean="0"/>
              <a:t>Захаровском</a:t>
            </a:r>
            <a:r>
              <a:rPr lang="ru-RU" dirty="0" smtClean="0"/>
              <a:t> районе живут потомки участников войны: </a:t>
            </a:r>
            <a:r>
              <a:rPr lang="ru-RU" dirty="0" err="1" smtClean="0"/>
              <a:t>Мирионков</a:t>
            </a:r>
            <a:r>
              <a:rPr lang="ru-RU" dirty="0" smtClean="0"/>
              <a:t> А.А. , Степанова Г.В. , Большаков В.С. , </a:t>
            </a:r>
            <a:r>
              <a:rPr lang="ru-RU" dirty="0" err="1" smtClean="0"/>
              <a:t>Подмарьков</a:t>
            </a:r>
            <a:r>
              <a:rPr lang="ru-RU" dirty="0" smtClean="0"/>
              <a:t> П.К. </a:t>
            </a:r>
            <a:endParaRPr lang="ru-RU" dirty="0"/>
          </a:p>
        </p:txBody>
      </p:sp>
      <p:pic>
        <p:nvPicPr>
          <p:cNvPr id="3" name="Рисунок 2" descr="C:\Users\1\Desktop\1\CYMERA_20141023_15452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350" y="1268760"/>
            <a:ext cx="3240360" cy="4262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1\Desktop\1\CYMERA_20141023_154421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268760"/>
            <a:ext cx="3276364" cy="426254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84350" y="5624795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/>
              <a:t>Мирионков</a:t>
            </a:r>
            <a:r>
              <a:rPr lang="ru-RU" sz="1600" dirty="0" smtClean="0"/>
              <a:t> Иван Ефимович – дед  </a:t>
            </a:r>
            <a:r>
              <a:rPr lang="ru-RU" sz="1600" dirty="0" err="1" smtClean="0"/>
              <a:t>Мирионкова</a:t>
            </a:r>
            <a:r>
              <a:rPr lang="ru-RU" sz="1600" dirty="0" smtClean="0"/>
              <a:t> А.А.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06102" y="5624795"/>
            <a:ext cx="32763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Макеев Василий </a:t>
            </a:r>
            <a:r>
              <a:rPr lang="ru-RU" sz="1600" dirty="0" smtClean="0"/>
              <a:t>Ефимович – дед  </a:t>
            </a:r>
            <a:r>
              <a:rPr lang="ru-RU" sz="1600" dirty="0" err="1" smtClean="0"/>
              <a:t>Степапоновой</a:t>
            </a:r>
            <a:r>
              <a:rPr lang="ru-RU" sz="1600" dirty="0" smtClean="0"/>
              <a:t> Г.В.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7654796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</TotalTime>
  <Words>1026</Words>
  <Application>Microsoft Office PowerPoint</Application>
  <PresentationFormat>Экран (4:3)</PresentationFormat>
  <Paragraphs>122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Н.В.Ольгина</dc:creator>
  <cp:lastModifiedBy>Л.Ю.Савина</cp:lastModifiedBy>
  <cp:revision>29</cp:revision>
  <dcterms:created xsi:type="dcterms:W3CDTF">2015-04-10T07:10:33Z</dcterms:created>
  <dcterms:modified xsi:type="dcterms:W3CDTF">2018-03-28T06:57:40Z</dcterms:modified>
</cp:coreProperties>
</file>