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1" r:id="rId4"/>
    <p:sldId id="260" r:id="rId5"/>
    <p:sldId id="257" r:id="rId6"/>
    <p:sldId id="262" r:id="rId7"/>
    <p:sldId id="278" r:id="rId8"/>
    <p:sldId id="266" r:id="rId9"/>
    <p:sldId id="274" r:id="rId10"/>
    <p:sldId id="282" r:id="rId11"/>
    <p:sldId id="280" r:id="rId12"/>
    <p:sldId id="281" r:id="rId13"/>
    <p:sldId id="277" r:id="rId14"/>
    <p:sldId id="267" r:id="rId15"/>
    <p:sldId id="268" r:id="rId16"/>
    <p:sldId id="269" r:id="rId17"/>
    <p:sldId id="284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D66C2-0AD1-42DC-B9BC-AB55488DE4C3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18510-E52B-42C5-8E62-8810D9169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D0D46-079F-45DE-8E95-542834C9DC80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E3C86-8887-47F6-8D71-432E2AB98F23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8510-E52B-42C5-8E62-8810D916923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E998C-9C9C-4BCE-A301-BAFD2A4A2F90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599A-4963-45F7-8D8F-F5BD2E4AFAF8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18690-9C1F-4398-BE30-93F8BD4280D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 userDrawn="1"/>
        </p:nvSpPr>
        <p:spPr>
          <a:xfrm>
            <a:off x="7643834" y="357166"/>
            <a:ext cx="571504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 descr="F:\солнце с бантиками.jpg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0"/>
            <a:ext cx="1628760" cy="1428737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 userDrawn="1"/>
        </p:nvSpPr>
        <p:spPr>
          <a:xfrm>
            <a:off x="357158" y="571480"/>
            <a:ext cx="8501122" cy="58579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F:\рамка из ниток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428604"/>
            <a:ext cx="8786874" cy="6072230"/>
          </a:xfrm>
          <a:prstGeom prst="rect">
            <a:avLst/>
          </a:prstGeom>
          <a:noFill/>
        </p:spPr>
      </p:pic>
      <p:pic>
        <p:nvPicPr>
          <p:cNvPr id="1035" name="Picture 11" descr="C:\Documents and Settings\Школа\Мои документы\Downloads\16826071_xl.jpg"/>
          <p:cNvPicPr>
            <a:picLocks noChangeAspect="1" noChangeArrowheads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5763">
            <a:off x="553222" y="4743291"/>
            <a:ext cx="2097851" cy="169044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 userDrawn="1"/>
        </p:nvSpPr>
        <p:spPr>
          <a:xfrm>
            <a:off x="785786" y="6000768"/>
            <a:ext cx="85725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2" descr="C:\Documents and Settings\Школа\Мои документы\Downloads\16826071_xl.jpg"/>
          <p:cNvPicPr>
            <a:picLocks noChangeAspect="1" noChangeArrowheads="1"/>
          </p:cNvPicPr>
          <p:nvPr userDrawn="1"/>
        </p:nvPicPr>
        <p:blipFill>
          <a:blip r:embed="rId17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929330"/>
            <a:ext cx="1047757" cy="71438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 userDrawn="1"/>
        </p:nvSpPr>
        <p:spPr>
          <a:xfrm>
            <a:off x="428596" y="5715016"/>
            <a:ext cx="285752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AFD2A-2361-48D5-9824-8241EC86737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6" name="Picture 12" descr="C:\Documents and Settings\Школа\Мои документы\Downloads\16826071_xl.jpg"/>
          <p:cNvPicPr>
            <a:picLocks noChangeAspect="1" noChangeArrowheads="1"/>
          </p:cNvPicPr>
          <p:nvPr userDrawn="1"/>
        </p:nvPicPr>
        <p:blipFill>
          <a:blip r:embed="rId18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500702"/>
            <a:ext cx="711660" cy="1067491"/>
          </a:xfrm>
          <a:prstGeom prst="rect">
            <a:avLst/>
          </a:prstGeom>
          <a:noFill/>
        </p:spPr>
      </p:pic>
      <p:pic>
        <p:nvPicPr>
          <p:cNvPr id="1039" name="Picture 15" descr="C:\Documents and Settings\Школа\Мои документы\Downloads\cc67c1.8l2dvq.28ww.q4.dw.jpg"/>
          <p:cNvPicPr>
            <a:picLocks noChangeAspect="1" noChangeArrowheads="1"/>
          </p:cNvPicPr>
          <p:nvPr userDrawn="1"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214950"/>
            <a:ext cx="1908713" cy="13572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slide" Target="slide9.xml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s-te.ru/podelki/izdeliya-iz-loskutkov-tkani/" TargetMode="External"/><Relationship Id="rId4" Type="http://schemas.openxmlformats.org/officeDocument/2006/relationships/hyperlink" Target="http://forum.hobby4you.od.u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7772400" cy="15414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Модель программы курса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внеурочной деятельности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ЛоскутОК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5959564" cy="1800200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marL="342900" lvl="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Свеженцева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Надежда Борисовна,</a:t>
            </a:r>
          </a:p>
          <a:p>
            <a:pPr marL="342900" lvl="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технологии,</a:t>
            </a:r>
          </a:p>
          <a:p>
            <a:pPr marL="342900" lvl="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2017-2018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071546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Муниципальное  бюджетное образовательное учреждение</a:t>
            </a:r>
            <a:endParaRPr lang="ru-RU" sz="1600" dirty="0" smtClean="0"/>
          </a:p>
          <a:p>
            <a:pPr algn="ctr"/>
            <a:r>
              <a:rPr lang="ru-RU" sz="1600" dirty="0" smtClean="0"/>
              <a:t>Средняя общеобразовательная школа  № 3 пос. Редкино,</a:t>
            </a:r>
          </a:p>
          <a:p>
            <a:pPr algn="ctr"/>
            <a:r>
              <a:rPr lang="ru-RU" sz="1600" dirty="0" smtClean="0"/>
              <a:t> Конаковский район, Тверская область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5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s://im0-tub-ru.yandex.net/i?id=2b0d479873e3d286301fc101608593f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2190765" cy="1643074"/>
          </a:xfrm>
          <a:prstGeom prst="rect">
            <a:avLst/>
          </a:prstGeom>
          <a:noFill/>
        </p:spPr>
      </p:pic>
      <p:sp>
        <p:nvSpPr>
          <p:cNvPr id="16388" name="AutoShape 4" descr="http://sch1273uz.mskobr.ru/users_files/suri-ilel/images/prikhvatk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im0-tub-ru.yandex.net/i?id=9fcb1400e69ef31459f7ebffd464be6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2212993" cy="1662343"/>
          </a:xfrm>
          <a:prstGeom prst="rect">
            <a:avLst/>
          </a:prstGeom>
          <a:noFill/>
        </p:spPr>
      </p:pic>
      <p:pic>
        <p:nvPicPr>
          <p:cNvPr id="16392" name="Picture 8" descr="http://cdn01.ru/files/users/images/ba/82/ba828b0b2f366a7d85fa5faa9e68a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00174"/>
            <a:ext cx="1784022" cy="2498713"/>
          </a:xfrm>
          <a:prstGeom prst="rect">
            <a:avLst/>
          </a:prstGeom>
          <a:noFill/>
        </p:spPr>
      </p:pic>
      <p:pic>
        <p:nvPicPr>
          <p:cNvPr id="16394" name="Picture 10" descr="https://avatars.mds.yandex.net/get-pdb/28866/f38681f1-b79c-4173-a63f-08f329a000b2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143248"/>
            <a:ext cx="2082381" cy="2776508"/>
          </a:xfrm>
          <a:prstGeom prst="rect">
            <a:avLst/>
          </a:prstGeom>
          <a:noFill/>
        </p:spPr>
      </p:pic>
      <p:pic>
        <p:nvPicPr>
          <p:cNvPr id="16396" name="Picture 12" descr="http://detsadmickeymouse.ru/78/067/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214686"/>
            <a:ext cx="2142699" cy="2714644"/>
          </a:xfrm>
          <a:prstGeom prst="rect">
            <a:avLst/>
          </a:prstGeom>
          <a:noFill/>
        </p:spPr>
      </p:pic>
      <p:pic>
        <p:nvPicPr>
          <p:cNvPr id="16398" name="Picture 14" descr="https://avatars.mds.yandex.net/get-pdb/69339/9e40e7be-f955-4a76-ac55-0dde873770bd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214818"/>
            <a:ext cx="2371692" cy="2371692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501090" y="6357958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6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3010" name="Picture 2" descr="http://svoimi-rukami-club.ru/upload/image/Uzor----------UZOR/0c9843cd5a31398f9828c2e2cc885a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1643074" cy="1186094"/>
          </a:xfrm>
          <a:prstGeom prst="rect">
            <a:avLst/>
          </a:prstGeom>
          <a:noFill/>
        </p:spPr>
      </p:pic>
      <p:pic>
        <p:nvPicPr>
          <p:cNvPr id="43012" name="Picture 4" descr="https://get.wallhere.com/photo/pillow-patchwork-libertyoflondon-cathedralwindows-theworkroom-quiltingclass-modacrossweaves-948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00108"/>
            <a:ext cx="1613395" cy="1071570"/>
          </a:xfrm>
          <a:prstGeom prst="rect">
            <a:avLst/>
          </a:prstGeom>
          <a:noFill/>
        </p:spPr>
      </p:pic>
      <p:pic>
        <p:nvPicPr>
          <p:cNvPr id="43014" name="Picture 6" descr="https://im0-tub-ru.yandex.net/i?id=f344c94565fb7d15f6da719cd2a13488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2000264" cy="1500198"/>
          </a:xfrm>
          <a:prstGeom prst="rect">
            <a:avLst/>
          </a:prstGeom>
          <a:noFill/>
        </p:spPr>
      </p:pic>
      <p:pic>
        <p:nvPicPr>
          <p:cNvPr id="43016" name="Picture 8" descr="https://im0-tub-ru.yandex.net/i?id=a493ab0ea59e11a394fd4d3061b82cb7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571744"/>
            <a:ext cx="2571768" cy="1714512"/>
          </a:xfrm>
          <a:prstGeom prst="rect">
            <a:avLst/>
          </a:prstGeom>
          <a:noFill/>
        </p:spPr>
      </p:pic>
      <p:pic>
        <p:nvPicPr>
          <p:cNvPr id="43018" name="Picture 10" descr="https://club.season.ru/uploads/post/16351/359/post-16351-13070103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500306"/>
            <a:ext cx="2037323" cy="1928826"/>
          </a:xfrm>
          <a:prstGeom prst="rect">
            <a:avLst/>
          </a:prstGeom>
          <a:noFill/>
        </p:spPr>
      </p:pic>
      <p:pic>
        <p:nvPicPr>
          <p:cNvPr id="43020" name="Picture 12" descr="http://1.bp.blogspot.com/-abfsBgTcX6g/UwDDgfjtjHI/AAAAAAAAC-I/JGWwVa04pPc/s1600/IMAG0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429000"/>
            <a:ext cx="2201183" cy="2942266"/>
          </a:xfrm>
          <a:prstGeom prst="rect">
            <a:avLst/>
          </a:prstGeom>
          <a:noFill/>
        </p:spPr>
      </p:pic>
      <p:pic>
        <p:nvPicPr>
          <p:cNvPr id="43022" name="Picture 14" descr="http://data20.i.gallery.ru/albums/gallery/105624-766dd-56338267-m750x740-u5c2f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4572008"/>
            <a:ext cx="1785950" cy="1714512"/>
          </a:xfrm>
          <a:prstGeom prst="rect">
            <a:avLst/>
          </a:prstGeom>
          <a:noFill/>
        </p:spPr>
      </p:pic>
      <p:pic>
        <p:nvPicPr>
          <p:cNvPr id="43024" name="Picture 16" descr="https://im0-tub-ru.yandex.net/i?id=71985f07126b05b67a7b6c60d86ddd45-l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4500570"/>
            <a:ext cx="1405543" cy="1867831"/>
          </a:xfrm>
          <a:prstGeom prst="rect">
            <a:avLst/>
          </a:prstGeom>
          <a:noFill/>
        </p:spPr>
      </p:pic>
      <p:sp>
        <p:nvSpPr>
          <p:cNvPr id="11" name="Управляющая кнопка: домой 10">
            <a:hlinkClick r:id="rId10" action="ppaction://hlinksldjump" highlightClick="1"/>
          </p:cNvPr>
          <p:cNvSpPr/>
          <p:nvPr/>
        </p:nvSpPr>
        <p:spPr>
          <a:xfrm>
            <a:off x="8501090" y="628652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7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9938" name="Рисунок 10" descr="https://www.suzannesquilts.com/wp-content/uploads/quilt-magic-12-inch-by-12-inch-blossom-k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256"/>
            <a:ext cx="185736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1" descr="https://avatars.mds.yandex.net/get-pdb/34158/add809ee-19b5-4e1b-b757-1f45c85f9205/s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86255"/>
            <a:ext cx="1643074" cy="150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 descr="http://cdn-nus-1.pinme.ru/tumb/600/photo/3c/d22d/3cd22d108bde6ed9828376df1e27410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1708865" cy="15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avatars.mds.yandex.net/get-pdb/245485/3f4787d9-efb2-4ea0-a81f-839101002381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142984"/>
            <a:ext cx="2357454" cy="2827532"/>
          </a:xfrm>
          <a:prstGeom prst="rect">
            <a:avLst/>
          </a:prstGeom>
          <a:noFill/>
        </p:spPr>
      </p:pic>
      <p:pic>
        <p:nvPicPr>
          <p:cNvPr id="14340" name="Picture 4" descr="http://img0.liveinternet.ru/images/attach/d/1/130/64/130064576_R__2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071546"/>
            <a:ext cx="2295541" cy="2857520"/>
          </a:xfrm>
          <a:prstGeom prst="rect">
            <a:avLst/>
          </a:prstGeom>
          <a:noFill/>
        </p:spPr>
      </p:pic>
      <p:pic>
        <p:nvPicPr>
          <p:cNvPr id="14342" name="Picture 6" descr="https://cs2.livemaster.ru/storage/96/1a/a8db387bc116eae034fee7d570t2--dlya-doma-interera-loskutnoe-pokryvalo-russko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1714488"/>
            <a:ext cx="3167064" cy="1793845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8429652" y="6357958"/>
            <a:ext cx="50006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85794"/>
            <a:ext cx="500066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Ожидаемые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результаты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 flipV="1">
            <a:off x="2214546" y="1857364"/>
            <a:ext cx="1357322" cy="57150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3571868" y="2214554"/>
            <a:ext cx="1357322" cy="64294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29256" y="1857364"/>
            <a:ext cx="1428760" cy="57150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714348" y="2500306"/>
            <a:ext cx="3071834" cy="5715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" action="ppaction://hlinksldjump"/>
              </a:rPr>
              <a:t>Личностные УУД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3286124"/>
            <a:ext cx="3500462" cy="785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" action="ppaction://hlinksldjump"/>
              </a:rPr>
              <a:t>Познавательные</a:t>
            </a:r>
          </a:p>
          <a:p>
            <a:pPr algn="ctr"/>
            <a:r>
              <a:rPr lang="ru-RU" sz="2800" b="1" dirty="0" smtClean="0">
                <a:hlinkClick r:id="rId3" action="ppaction://hlinksldjump"/>
              </a:rPr>
              <a:t>УУД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2132" y="2428868"/>
            <a:ext cx="3143272" cy="6429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" action="ppaction://hlinksldjump"/>
              </a:rPr>
              <a:t>Регулятивные УУД</a:t>
            </a:r>
            <a:endParaRPr lang="ru-RU" sz="28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536281" y="2107397"/>
            <a:ext cx="1357322" cy="85725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072066" y="3286124"/>
            <a:ext cx="3500462" cy="785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5" action="ppaction://hlinksldjump"/>
              </a:rPr>
              <a:t>Коммуникативные УУД</a:t>
            </a:r>
            <a:endParaRPr lang="ru-RU" sz="2800" b="1" dirty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285984" y="4500570"/>
            <a:ext cx="4786346" cy="1143008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6" action="ppaction://hlinksldjump"/>
              </a:rPr>
              <a:t>Ожидаемые предметные результаты</a:t>
            </a:r>
            <a:endParaRPr lang="ru-RU" sz="2800" b="1" dirty="0"/>
          </a:p>
        </p:txBody>
      </p:sp>
      <p:sp>
        <p:nvSpPr>
          <p:cNvPr id="13" name="Управляющая кнопка: далее 12">
            <a:hlinkClick r:id="rId7" action="ppaction://hlinksldjump" highlightClick="1"/>
          </p:cNvPr>
          <p:cNvSpPr/>
          <p:nvPr/>
        </p:nvSpPr>
        <p:spPr>
          <a:xfrm>
            <a:off x="8143900" y="6286520"/>
            <a:ext cx="100010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CC66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CC66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Личностные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универсальные учебные действия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500174"/>
            <a:ext cx="778674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Обучающийся получит возможность для формирования: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внутренней позиции на уровне понимания необходимости творческой деятельности, как одного из средств самовыражения в социальной жизни;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выраженной познавательной мотивации;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устойчивого интереса к новым способам познания;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адекватного понимания причин успеха творческой деятельности;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волевой </a:t>
            </a:r>
            <a:r>
              <a:rPr lang="ru-RU" sz="2000" b="1" dirty="0" err="1" smtClean="0">
                <a:latin typeface="Times New Roman" pitchFamily="18" charset="0"/>
              </a:rPr>
              <a:t>саморегуляции</a:t>
            </a:r>
            <a:r>
              <a:rPr lang="ru-RU" sz="2000" b="1" dirty="0" smtClean="0">
                <a:latin typeface="Times New Roman" pitchFamily="18" charset="0"/>
              </a:rPr>
              <a:t> (доведение начатого дела до конца).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6286520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9890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5" y="1643050"/>
            <a:ext cx="785818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Обучающийся получит возможность научиться: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осуществлять поиск нужной информации для выполнения художественно-творческой задачи с использованием учебной и дополнительной литературы в открытом информационном пространстве;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использовать знаки, символы, модели, схемы для решения познавательных и творческих задач и представления их результатов;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анализировать объекты, выделять главное;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осуществлять синтез;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проводить сравнение, классификацию по разным критериям;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устанавливать аналогии.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9890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Регулятивные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универсальные учебные действия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643050"/>
            <a:ext cx="7143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5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Обучающийся получит возможность научиться: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планировать свои действия;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проявлять познавательную инициативу;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преобразовывать практическую задачу в познавательную;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самостоятельно находить варианты решения творческой задачи;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осуществлять итоговый и пошаговый  контроль;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адекватно воспринимать оценку учителя;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вносить коррективы в действия на основе их оценки и учета сделанных ошибок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01090" y="6143644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Коммуникативные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универсальные учебные действия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1928802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</a:rPr>
              <a:t>Обучающийся получит возможность научиться: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учитывать разные мнения и обосновывать свою позицию;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с учетом целей коммуникации достаточно полно и точно передавать партнеру необходимую информацию, как ориентир для построения действий;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осуществлять взаимный контроль и оказывать партнерам в сотрудничестве необходимую взаимопомощь;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допускать существование различных точек зрения  и различных вариантов выполнения поставленной творческой задачи;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учитывать разные мнения, стремиться к координации или выполнения коллективных работ;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соблюдать корректность в высказываниях.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143900" y="6357958"/>
            <a:ext cx="78581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28662" y="1285860"/>
            <a:ext cx="7358114" cy="4572032"/>
          </a:xfrm>
        </p:spPr>
        <p:txBody>
          <a:bodyPr lIns="146304" tIns="0" rIns="45720" bIns="0">
            <a:normAutofit lnSpcReduction="10000"/>
          </a:bodyPr>
          <a:lstStyle/>
          <a:p>
            <a:pPr lvl="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Clr>
                <a:schemeClr val="tx2"/>
              </a:buClr>
              <a:defRPr/>
            </a:pPr>
            <a:r>
              <a:rPr lang="ru-RU" sz="1700" dirty="0" smtClean="0">
                <a:latin typeface="Times New Roman" pitchFamily="18" charset="0"/>
              </a:rPr>
              <a:t>  </a:t>
            </a:r>
            <a:r>
              <a:rPr lang="ru-RU" sz="1500" b="1" dirty="0" smtClean="0">
                <a:latin typeface="Times New Roman" pitchFamily="18" charset="0"/>
              </a:rPr>
              <a:t>учащиеся получат начальные представления о материальной культуре, как продукте творческой, предметно-преобразующей деятельности человека;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defRPr/>
            </a:pPr>
            <a:r>
              <a:rPr lang="ru-RU" sz="1500" b="1" dirty="0" smtClean="0">
                <a:latin typeface="Times New Roman" pitchFamily="18" charset="0"/>
              </a:rPr>
              <a:t>  о  предметном мире, как основной среде обитания современного человека, о гармоничной взаимосвязи предметного мира с миром природы, об отражении в предметах материальной среды нравственно-эстетического и социально-исторического опыта человечества; о ценности предшествующих культур и необходимости бережного отношения к ним в целях сохранения и развития культурных традиций;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defRPr/>
            </a:pPr>
            <a:r>
              <a:rPr lang="ru-RU" sz="1500" b="1" dirty="0" smtClean="0">
                <a:latin typeface="Times New Roman" pitchFamily="18" charset="0"/>
              </a:rPr>
              <a:t>получат общее представление о мире профессий, их социальном значении, истории возникновения и развития;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defRPr/>
            </a:pPr>
            <a:r>
              <a:rPr lang="ru-RU" sz="1500" b="1" dirty="0" smtClean="0">
                <a:latin typeface="Times New Roman" pitchFamily="18" charset="0"/>
              </a:rPr>
              <a:t>  научатся использовать приобретённые знания и умения для творческой самореализации при оформлении своего дома и классной комнаты, при изготовлении подарков близким и друзьям, игрушечных моделей, художественно-декоративных и других изделий.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defRPr/>
            </a:pPr>
            <a:r>
              <a:rPr lang="ru-RU" sz="1500" b="1" dirty="0" smtClean="0">
                <a:latin typeface="Times New Roman" pitchFamily="18" charset="0"/>
              </a:rPr>
              <a:t>  овладеют начальными формами </a:t>
            </a:r>
            <a:r>
              <a:rPr lang="ru-RU" sz="1500" b="1" i="1" dirty="0" smtClean="0">
                <a:latin typeface="Times New Roman" pitchFamily="18" charset="0"/>
              </a:rPr>
              <a:t>познавательных универсальных учебных действий </a:t>
            </a:r>
            <a:r>
              <a:rPr lang="ru-RU" sz="1500" b="1" dirty="0" smtClean="0">
                <a:latin typeface="Times New Roman" pitchFamily="18" charset="0"/>
              </a:rPr>
              <a:t>— исследовательскими и логическими: наблюдения, сравнения, анализа, классификации, обобщения;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defRPr/>
            </a:pPr>
            <a:r>
              <a:rPr lang="ru-RU" sz="1500" b="1" dirty="0" smtClean="0">
                <a:latin typeface="Times New Roman" pitchFamily="18" charset="0"/>
              </a:rPr>
              <a:t>  получат первоначальный опыт организации собственной творческой практической деятельности на основе сформированных </a:t>
            </a:r>
            <a:r>
              <a:rPr lang="ru-RU" sz="1500" b="1" i="1" dirty="0" smtClean="0">
                <a:latin typeface="Times New Roman" pitchFamily="18" charset="0"/>
              </a:rPr>
              <a:t>регулятивных универсальных учебных действий</a:t>
            </a:r>
            <a:r>
              <a:rPr lang="ru-RU" sz="1500" b="1" dirty="0" smtClean="0">
                <a:latin typeface="Times New Roman" pitchFamily="18" charset="0"/>
              </a:rPr>
              <a:t>;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defRPr/>
            </a:pPr>
            <a:r>
              <a:rPr lang="ru-RU" sz="1500" b="1" dirty="0" smtClean="0">
                <a:latin typeface="Times New Roman" pitchFamily="18" charset="0"/>
              </a:rPr>
              <a:t>  получат первоначальный опыт трудового самовоспитания: научатся самостоятельно обслуживать себя в школе, дома, элементарно ухаживать за одеждой и обувью, помогать младшим и старшим, оказывать доступную помощь по хозяйству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5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1571604" y="357166"/>
            <a:ext cx="57864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Ожидаемые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предметные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результаты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500166" y="1357298"/>
            <a:ext cx="717710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альбома лучших работ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Проведение выставок работ учащихся: </a:t>
            </a:r>
          </a:p>
          <a:p>
            <a:pPr>
              <a:buFont typeface="Wingdings" pitchFamily="2" charset="2"/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– в классе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– в школе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– в районной библиотеке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Участие в ежегодной районной выставке детского прикладного и технического творчества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Коллективные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Праздники и подготовка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ним;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Изготовление сувениров к праздникам,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ярмаркам;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Участие в конкурсах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поделок.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214414" y="642918"/>
            <a:ext cx="6643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Итоговые формы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реализации программы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642918"/>
            <a:ext cx="4429156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142984"/>
            <a:ext cx="65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«Истоки способностей и дарования детей — на</a:t>
            </a:r>
          </a:p>
          <a:p>
            <a:pPr algn="r"/>
            <a:r>
              <a:rPr lang="ru-RU" dirty="0" smtClean="0"/>
              <a:t>кончиках их пальцев. От пальцев, образно</a:t>
            </a:r>
          </a:p>
          <a:p>
            <a:pPr algn="r"/>
            <a:r>
              <a:rPr lang="ru-RU" dirty="0" smtClean="0"/>
              <a:t>говоря, идут тончайшие нити — ручейки,</a:t>
            </a:r>
          </a:p>
          <a:p>
            <a:pPr algn="r"/>
            <a:r>
              <a:rPr lang="ru-RU" dirty="0" smtClean="0"/>
              <a:t>которые питают источник творческой мысли.</a:t>
            </a:r>
          </a:p>
          <a:p>
            <a:pPr algn="r"/>
            <a:r>
              <a:rPr lang="ru-RU" dirty="0" smtClean="0"/>
              <a:t>Другими словами, «чем больше мастерства в</a:t>
            </a:r>
          </a:p>
          <a:p>
            <a:pPr algn="r"/>
            <a:r>
              <a:rPr lang="ru-RU" dirty="0" smtClean="0"/>
              <a:t>детской руке, тем умнее ребёнок.»</a:t>
            </a:r>
          </a:p>
          <a:p>
            <a:pPr algn="r"/>
            <a:r>
              <a:rPr lang="ru-RU" dirty="0" smtClean="0"/>
              <a:t>В.А. Сухомлинский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071810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Актуальность:</a:t>
            </a:r>
            <a:r>
              <a:rPr lang="ru-RU" sz="2400" dirty="0" smtClean="0"/>
              <a:t> современное общество имеет потребность в творческой личности. Большой потенциал для раскрытия творчества заключен в занятиях рукоделием. Освоение различных техник работы с тканью сможет дать те необходимые знания, которые нужны для полноценного развития человека. </a:t>
            </a:r>
          </a:p>
          <a:p>
            <a:endParaRPr lang="ru-RU" dirty="0"/>
          </a:p>
        </p:txBody>
      </p:sp>
      <p:pic>
        <p:nvPicPr>
          <p:cNvPr id="7" name="Picture 2" descr="https://avatars.mds.yandex.net/get-pdb/231404/2352c361-77e0-4efa-bf0c-92d5eb8a8e1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429240"/>
            <a:ext cx="153480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28" y="1571612"/>
            <a:ext cx="6715125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обеспечение:</a:t>
            </a: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1.  Компьютер, проектор,  инструкционные карты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2.  Материал (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х\б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ткани) , нитки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/б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3.  Иглы швейные, булавки, мел портновский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4.  Швейная машина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5.  Ножницы портновские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6.  Наперсток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7.  Картон (для создания шаблонов)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8.  Линейка , карандаш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9.  Утюг, гладильная доска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Наглядные средства обучения: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Презентации, мастер-классы, инструкционные карты,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эскизы, таблицы, основные формы ,  готовые изделия в техниках лоскутного шитья (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пэчврк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квилтинг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кинусайга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и др.).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Помещение: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кабинет технологии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Ресурсное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программы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696" y="548680"/>
            <a:ext cx="5863731" cy="1371786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литературы,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Интернета</a:t>
            </a:r>
            <a:endParaRPr lang="ru-RU" sz="4000" b="1" kern="1200" dirty="0">
              <a:solidFill>
                <a:schemeClr val="accent1"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11560" y="1916832"/>
            <a:ext cx="8223250" cy="3311525"/>
          </a:xfrm>
        </p:spPr>
        <p:txBody>
          <a:bodyPr lIns="146304" tIns="0" rIns="45720" bIns="0">
            <a:normAutofit fontScale="85000" lnSpcReduction="10000"/>
          </a:bodyPr>
          <a:lstStyle/>
          <a:p>
            <a:pPr lvl="0"/>
            <a:r>
              <a:rPr lang="ru-RU" sz="1800" dirty="0" smtClean="0"/>
              <a:t>Балакина А.В. Обрезки в дело // Школа и производство, №1, 2000.</a:t>
            </a:r>
          </a:p>
          <a:p>
            <a:pPr lvl="0"/>
            <a:r>
              <a:rPr lang="ru-RU" sz="1800" dirty="0" err="1" smtClean="0"/>
              <a:t>Гильман</a:t>
            </a:r>
            <a:r>
              <a:rPr lang="ru-RU" sz="1800" dirty="0" smtClean="0"/>
              <a:t> Р.А. Иголка и нитка в умелых руках. – М.: </a:t>
            </a:r>
            <a:r>
              <a:rPr lang="ru-RU" sz="1800" dirty="0" err="1" smtClean="0"/>
              <a:t>Легпромбытиздат</a:t>
            </a:r>
            <a:r>
              <a:rPr lang="ru-RU" sz="1800" dirty="0" smtClean="0"/>
              <a:t>, 1993.</a:t>
            </a:r>
          </a:p>
          <a:p>
            <a:pPr lvl="0"/>
            <a:r>
              <a:rPr lang="ru-RU" sz="1800" dirty="0" smtClean="0"/>
              <a:t>Костикова И.Ю. Школа лоскутной техники. - М.: Культура и традиции, 2001.</a:t>
            </a:r>
          </a:p>
          <a:p>
            <a:pPr lvl="0"/>
            <a:r>
              <a:rPr lang="ru-RU" sz="1800" dirty="0" err="1" smtClean="0"/>
              <a:t>Крутий</a:t>
            </a:r>
            <a:r>
              <a:rPr lang="ru-RU" sz="1800" dirty="0" smtClean="0"/>
              <a:t> Я.В. 100 схем для </a:t>
            </a:r>
            <a:r>
              <a:rPr lang="ru-RU" sz="1800" dirty="0" err="1" smtClean="0"/>
              <a:t>пэчворка</a:t>
            </a:r>
            <a:r>
              <a:rPr lang="ru-RU" sz="1800" dirty="0" smtClean="0"/>
              <a:t> и аппликации. - Ростов </a:t>
            </a:r>
            <a:r>
              <a:rPr lang="ru-RU" sz="1800" dirty="0" err="1" smtClean="0"/>
              <a:t>н</a:t>
            </a:r>
            <a:r>
              <a:rPr lang="ru-RU" sz="1800" dirty="0" smtClean="0"/>
              <a:t>/Д: Феникс, 2001.</a:t>
            </a:r>
          </a:p>
          <a:p>
            <a:pPr lvl="0"/>
            <a:r>
              <a:rPr lang="ru-RU" sz="1800" dirty="0" smtClean="0"/>
              <a:t>Максимова М.В., Кузьмина М.А. Лоскутики. М.: </a:t>
            </a:r>
            <a:r>
              <a:rPr lang="ru-RU" sz="1800" dirty="0" err="1" smtClean="0"/>
              <a:t>Эксмо</a:t>
            </a:r>
            <a:r>
              <a:rPr lang="ru-RU" sz="1800" dirty="0" smtClean="0"/>
              <a:t>, 2003</a:t>
            </a:r>
          </a:p>
          <a:p>
            <a:pPr lvl="0"/>
            <a:r>
              <a:rPr lang="ru-RU" sz="1800" dirty="0" err="1" smtClean="0"/>
              <a:t>Молотобарова</a:t>
            </a:r>
            <a:r>
              <a:rPr lang="ru-RU" sz="1800" dirty="0" smtClean="0"/>
              <a:t> О.С. Кружок изготовления игрушек и сувениров. - М.: Просвещение, 1990.</a:t>
            </a:r>
          </a:p>
          <a:p>
            <a:pPr lvl="0"/>
            <a:r>
              <a:rPr lang="ru-RU" sz="1800" dirty="0" smtClean="0"/>
              <a:t>Нестерова Д.В. Рукоделие: </a:t>
            </a:r>
            <a:r>
              <a:rPr lang="ru-RU" sz="1800" dirty="0" err="1" smtClean="0"/>
              <a:t>знциклопедия</a:t>
            </a:r>
            <a:r>
              <a:rPr lang="ru-RU" sz="1800" dirty="0" smtClean="0"/>
              <a:t>. – М.: АСТ, 2007</a:t>
            </a:r>
          </a:p>
          <a:p>
            <a:pPr lvl="0"/>
            <a:r>
              <a:rPr lang="ru-RU" sz="1800" dirty="0" smtClean="0"/>
              <a:t>Рогов Е.И. Общая психология: курс лекций для первой ступени </a:t>
            </a:r>
            <a:r>
              <a:rPr lang="ru-RU" sz="1800" dirty="0" err="1" smtClean="0"/>
              <a:t>пед.образования</a:t>
            </a:r>
            <a:r>
              <a:rPr lang="ru-RU" sz="1800" dirty="0" smtClean="0"/>
              <a:t>.- М.: ВЛАДОС,1995.</a:t>
            </a:r>
          </a:p>
          <a:p>
            <a:pPr lvl="0"/>
            <a:r>
              <a:rPr lang="ru-RU" sz="1800" dirty="0" smtClean="0"/>
              <a:t>Сидоренко В.И. Техника лоскутного шитья и аппликация.- Ростов </a:t>
            </a:r>
            <a:r>
              <a:rPr lang="ru-RU" sz="1800" dirty="0" err="1" smtClean="0"/>
              <a:t>н</a:t>
            </a:r>
            <a:r>
              <a:rPr lang="ru-RU" sz="1800" dirty="0" smtClean="0"/>
              <a:t>/Д: Феникс, 2000.</a:t>
            </a:r>
          </a:p>
          <a:p>
            <a:pPr lvl="0"/>
            <a:r>
              <a:rPr lang="ru-RU" sz="1800" dirty="0" smtClean="0"/>
              <a:t>Сидоренко В.И. </a:t>
            </a:r>
            <a:r>
              <a:rPr lang="ru-RU" sz="1800" dirty="0" err="1" smtClean="0"/>
              <a:t>Пэчворк</a:t>
            </a:r>
            <a:r>
              <a:rPr lang="ru-RU" sz="1800" dirty="0" smtClean="0"/>
              <a:t> для начинающих. - Ростов </a:t>
            </a:r>
            <a:r>
              <a:rPr lang="ru-RU" sz="1800" dirty="0" err="1" smtClean="0"/>
              <a:t>н</a:t>
            </a:r>
            <a:r>
              <a:rPr lang="ru-RU" sz="1800" dirty="0" smtClean="0"/>
              <a:t>/Д: Феникс, 2002.</a:t>
            </a:r>
          </a:p>
          <a:p>
            <a:pPr lvl="0"/>
            <a:r>
              <a:rPr lang="ru-RU" sz="1800" dirty="0" err="1" smtClean="0"/>
              <a:t>Шарон</a:t>
            </a:r>
            <a:r>
              <a:rPr lang="ru-RU" sz="1800" dirty="0" smtClean="0"/>
              <a:t> К. Бейкер Цветы. Объемная аппликация. – М.: ЗАО «Мир Книги </a:t>
            </a:r>
            <a:r>
              <a:rPr lang="ru-RU" sz="1800" dirty="0" err="1" smtClean="0"/>
              <a:t>Ритейл</a:t>
            </a:r>
            <a:r>
              <a:rPr lang="ru-RU" sz="1800" dirty="0" smtClean="0"/>
              <a:t>, 2012.</a:t>
            </a:r>
            <a:endParaRPr lang="ru-RU" sz="1800" dirty="0"/>
          </a:p>
        </p:txBody>
      </p:sp>
      <p:pic>
        <p:nvPicPr>
          <p:cNvPr id="43011" name="Picture 4" descr="1fb3c4a6d505ce6e5a6f937ef33be6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84784"/>
            <a:ext cx="1376356" cy="109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5157192"/>
            <a:ext cx="70009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http://forum.hobby4you.od.ua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http://mas-te.ru/podelki/izdeliya-iz-loskutkov-tkani/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4572032" cy="98903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643050"/>
            <a:ext cx="64294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Проблема: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в основной школе у обучающихся падает интерес к декоративно-прикладному искусству, и свое свободное время они не проводят с иголками, нитками, лоскутками. В то же время уроки технологии не в полной мере создают условия для реализации творческого потенциала. В связи с этим, появилась необходимость создать для учеников основной школы условия, при которых во внеурочное время они смогут больше узнать о различных техниках работы с  лоскутками ткани, в результате чего у них повысится интерес к творчеству и самовыражению и обучению в целом.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 задачи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</a:t>
            </a:r>
            <a:r>
              <a:rPr lang="ru-RU" sz="2400" dirty="0" smtClean="0"/>
              <a:t>: Формирование у учащихся основ целостного и эстетического мировоззрения, развитие творческих способностей посредством различных видов прикладного творчества и создание условий для творческой самореализации ребёнка.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9217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b="1" dirty="0" smtClean="0"/>
              <a:t>Задачи:</a:t>
            </a:r>
          </a:p>
          <a:p>
            <a:pPr lvl="0"/>
            <a:r>
              <a:rPr lang="ru-RU" b="1" dirty="0" smtClean="0"/>
              <a:t>- развивать природные задатки и способности учащихся;</a:t>
            </a:r>
          </a:p>
          <a:p>
            <a:pPr lvl="0"/>
            <a:r>
              <a:rPr lang="ru-RU" b="1" dirty="0" smtClean="0"/>
              <a:t>- развивать трудолюбие, целеустремлённость, усидчивость и аккуратность;</a:t>
            </a:r>
          </a:p>
          <a:p>
            <a:pPr lvl="0"/>
            <a:r>
              <a:rPr lang="ru-RU" b="1" dirty="0" smtClean="0"/>
              <a:t>- стимулировать учащихся к дальнейшему самообразованию и самосовершенствованию;</a:t>
            </a:r>
          </a:p>
          <a:p>
            <a:pPr lvl="0"/>
            <a:r>
              <a:rPr lang="ru-RU" b="1" dirty="0" smtClean="0"/>
              <a:t>- развивать интерес и любовь к прикладному творчеству, основанному на народных традициях;</a:t>
            </a:r>
          </a:p>
          <a:p>
            <a:pPr lvl="0"/>
            <a:r>
              <a:rPr lang="ru-RU" b="1" dirty="0" smtClean="0"/>
              <a:t>- прививать и поощрять любознательность, фантазию и воображение в поисках новых форм и декоративных средств выражения образа.</a:t>
            </a:r>
          </a:p>
          <a:p>
            <a:pPr lvl="0"/>
            <a:r>
              <a:rPr lang="ru-RU" b="1" dirty="0" smtClean="0"/>
              <a:t>- воспитывать бережное отношение к природе и любовь к Родине;</a:t>
            </a:r>
          </a:p>
          <a:p>
            <a:endParaRPr lang="ru-RU" dirty="0"/>
          </a:p>
        </p:txBody>
      </p:sp>
      <p:pic>
        <p:nvPicPr>
          <p:cNvPr id="5" name="Picture 3" descr="il_340x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000636"/>
            <a:ext cx="1657633" cy="13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8903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Исходя из требований ФГОС ООО</a:t>
            </a:r>
            <a:br>
              <a:rPr lang="ru-RU" sz="2800" b="1" dirty="0" smtClean="0"/>
            </a:br>
            <a:r>
              <a:rPr lang="ru-RU" sz="2800" b="1" dirty="0" smtClean="0"/>
              <a:t> внеурочная деятельность   должна: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929618" cy="4525963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  <a:endParaRPr lang="ru-RU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ru-RU" b="1" i="1" dirty="0" smtClean="0"/>
          </a:p>
          <a:p>
            <a:pPr>
              <a:lnSpc>
                <a:spcPct val="80000"/>
              </a:lnSpc>
            </a:pPr>
            <a:r>
              <a:rPr lang="ru-RU" sz="2800" b="1" i="1" dirty="0" smtClean="0"/>
              <a:t> </a:t>
            </a:r>
            <a:r>
              <a:rPr lang="ru-RU" dirty="0" smtClean="0"/>
              <a:t>быть направленной на обеспечение индивидуальных потребностей школьников;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i="1" dirty="0" smtClean="0"/>
          </a:p>
          <a:p>
            <a:pPr>
              <a:lnSpc>
                <a:spcPct val="80000"/>
              </a:lnSpc>
            </a:pPr>
            <a:r>
              <a:rPr lang="ru-RU" b="1" i="1" dirty="0" smtClean="0"/>
              <a:t> </a:t>
            </a:r>
            <a:r>
              <a:rPr lang="ru-RU" dirty="0" smtClean="0"/>
              <a:t>способствовать их  воспитанию;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i="1" dirty="0" smtClean="0"/>
          </a:p>
          <a:p>
            <a:pPr>
              <a:lnSpc>
                <a:spcPct val="80000"/>
              </a:lnSpc>
            </a:pPr>
            <a:r>
              <a:rPr lang="ru-RU" b="1" i="1" dirty="0" smtClean="0"/>
              <a:t> </a:t>
            </a:r>
            <a:r>
              <a:rPr lang="ru-RU" dirty="0" smtClean="0"/>
              <a:t>разрабатываться в соответствии с такими направлениями развития личности школьника как спортивно-оздоровительное, духовно-нравственное, социальное, </a:t>
            </a:r>
            <a:r>
              <a:rPr lang="ru-RU" dirty="0" err="1" smtClean="0"/>
              <a:t>общеинтеллектуальное</a:t>
            </a:r>
            <a:r>
              <a:rPr lang="ru-RU" dirty="0" smtClean="0"/>
              <a:t>, общекультурное;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i="1" dirty="0" smtClean="0"/>
          </a:p>
          <a:p>
            <a:pPr>
              <a:lnSpc>
                <a:spcPct val="80000"/>
              </a:lnSpc>
            </a:pPr>
            <a:r>
              <a:rPr lang="ru-RU" b="1" i="1" dirty="0" smtClean="0"/>
              <a:t> </a:t>
            </a:r>
            <a:r>
              <a:rPr lang="ru-RU" dirty="0" smtClean="0"/>
              <a:t>предполагать такие формы организации внеурочной деятельности как экскурсии, занятия по интересам, секции, круглые столы, конференции, диспуты, школьные научные общества, соревнования, поисковые и научные исследования, общественно полезные практики и 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Структура программы курса</a:t>
            </a:r>
            <a:br>
              <a:rPr lang="ru-RU" sz="2800" b="1" dirty="0" smtClean="0"/>
            </a:br>
            <a:r>
              <a:rPr lang="ru-RU" sz="2800" b="1" dirty="0" smtClean="0"/>
              <a:t>по внеурочной деятельности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571612"/>
            <a:ext cx="72152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Структура программы является формой представления курса как целостной системы, отражающей внутреннюю логику организации учебно-методического материала. И включает в себя следующие элементы: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Титульный лист.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Планируемые результаты освоения программы.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Календарно-тематическое планирование.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Содержание занятий.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Информационно-методическое обеспечение и материально-техническое обеспечение.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Текст 2"/>
          <p:cNvSpPr>
            <a:spLocks noGrp="1"/>
          </p:cNvSpPr>
          <p:nvPr>
            <p:ph type="body" idx="4294967295"/>
          </p:nvPr>
        </p:nvSpPr>
        <p:spPr>
          <a:xfrm>
            <a:off x="1571604" y="1500174"/>
            <a:ext cx="6357982" cy="4267200"/>
          </a:xfrm>
        </p:spPr>
        <p:txBody>
          <a:bodyPr lIns="146304" tIns="0" rIns="45720" bIns="0">
            <a:normAutofit fontScale="92500" lnSpcReduction="2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разработана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для обучающихся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программы в учебном плане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1 час в неделю, всего – 34 часа в год в каждом классе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общекультурное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3 года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деятельности: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декоративно-прикладное творчество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Реализуют программу: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учитель технологии,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85794"/>
            <a:ext cx="5072098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43240" y="3000372"/>
            <a:ext cx="250033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43240" y="292893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Декоративно-прикладное творчество.</a:t>
            </a:r>
          </a:p>
          <a:p>
            <a:pPr algn="ctr"/>
            <a:r>
              <a:rPr lang="ru-RU" sz="2400" b="1" dirty="0" smtClean="0"/>
              <a:t>Работа с тканью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357818" y="2428868"/>
            <a:ext cx="1071570" cy="5715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428860" y="2214554"/>
            <a:ext cx="1143008" cy="7858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86380" y="4071942"/>
            <a:ext cx="1143008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428860" y="4143380"/>
            <a:ext cx="1143008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572132" y="1785926"/>
            <a:ext cx="264320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Тряпичная кукла</a:t>
            </a:r>
            <a:endParaRPr lang="ru-RU" sz="2800" dirty="0"/>
          </a:p>
        </p:txBody>
      </p:sp>
      <p:sp>
        <p:nvSpPr>
          <p:cNvPr id="14" name="Овал 13"/>
          <p:cNvSpPr/>
          <p:nvPr/>
        </p:nvSpPr>
        <p:spPr>
          <a:xfrm>
            <a:off x="1214414" y="1714488"/>
            <a:ext cx="23574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Пэчворк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285720" y="3643314"/>
            <a:ext cx="235745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Квилтинг</a:t>
            </a:r>
            <a:endParaRPr lang="ru-RU" sz="2800" dirty="0"/>
          </a:p>
        </p:txBody>
      </p:sp>
      <p:sp>
        <p:nvSpPr>
          <p:cNvPr id="16" name="Овал 15"/>
          <p:cNvSpPr/>
          <p:nvPr/>
        </p:nvSpPr>
        <p:spPr>
          <a:xfrm>
            <a:off x="6000760" y="3714752"/>
            <a:ext cx="250033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Кинусайга</a:t>
            </a:r>
            <a:endParaRPr lang="ru-RU" sz="2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286116" y="4572008"/>
            <a:ext cx="642942" cy="5715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929190" y="4500570"/>
            <a:ext cx="714380" cy="6429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428728" y="5072074"/>
            <a:ext cx="300039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Аппликация </a:t>
            </a:r>
            <a:endParaRPr lang="ru-RU" sz="2800" dirty="0"/>
          </a:p>
        </p:txBody>
      </p:sp>
      <p:sp>
        <p:nvSpPr>
          <p:cNvPr id="26" name="Овал 25"/>
          <p:cNvSpPr/>
          <p:nvPr/>
        </p:nvSpPr>
        <p:spPr>
          <a:xfrm>
            <a:off x="4714876" y="5143512"/>
            <a:ext cx="250033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Цветы из ткани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500042"/>
            <a:ext cx="5870084" cy="871728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Учебно-тематический план</a:t>
            </a:r>
            <a:endParaRPr lang="ru-RU" sz="3600" b="1" kern="1200" dirty="0">
              <a:solidFill>
                <a:schemeClr val="accent1">
                  <a:satMod val="1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0" name="Текст 2"/>
          <p:cNvSpPr>
            <a:spLocks noGrp="1"/>
          </p:cNvSpPr>
          <p:nvPr>
            <p:ph type="body" idx="4294967295"/>
          </p:nvPr>
        </p:nvSpPr>
        <p:spPr>
          <a:xfrm>
            <a:off x="827088" y="1652588"/>
            <a:ext cx="6640512" cy="671512"/>
          </a:xfrm>
        </p:spPr>
        <p:txBody>
          <a:bodyPr lIns="146304" tIns="0" rIns="45720" bIns="0"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40963" name="Rectangle 54"/>
          <p:cNvSpPr>
            <a:spLocks noChangeArrowheads="1"/>
          </p:cNvSpPr>
          <p:nvPr/>
        </p:nvSpPr>
        <p:spPr bwMode="auto">
          <a:xfrm>
            <a:off x="2097088" y="1970088"/>
            <a:ext cx="3481387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3286" name="Group 278"/>
          <p:cNvGraphicFramePr>
            <a:graphicFrameLocks noGrp="1"/>
          </p:cNvGraphicFramePr>
          <p:nvPr/>
        </p:nvGraphicFramePr>
        <p:xfrm>
          <a:off x="1071537" y="1571612"/>
          <a:ext cx="7000925" cy="3799833"/>
        </p:xfrm>
        <a:graphic>
          <a:graphicData uri="http://schemas.openxmlformats.org/drawingml/2006/table">
            <a:tbl>
              <a:tblPr/>
              <a:tblGrid>
                <a:gridCol w="681437"/>
                <a:gridCol w="3205614"/>
                <a:gridCol w="1037958"/>
                <a:gridCol w="1037958"/>
                <a:gridCol w="1037958"/>
              </a:tblGrid>
              <a:tr h="37305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п\п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Times New Roman"/>
                          <a:cs typeface="Times New Roman"/>
                        </a:rPr>
                        <a:t>Тема РАЗДЕЛОВ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  <a:cs typeface="Times New Roman"/>
                          <a:hlinkClick r:id="rId3" action="ppaction://hlinksldjump"/>
                        </a:rPr>
                        <a:t>5 класс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  <a:cs typeface="Times New Roman"/>
                          <a:hlinkClick r:id="rId4" action="ppaction://hlinksldjump"/>
                        </a:rPr>
                        <a:t>6 класс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  <a:cs typeface="Times New Roman"/>
                          <a:hlinkClick r:id="rId5" action="ppaction://hlinksldjump"/>
                        </a:rPr>
                        <a:t>7 класс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Вводное занятие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Основы лоскутной техники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Технология изготовления изделий в технике лоскутного шитья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Итоговое занятие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8429652" y="6286520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581F4D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1321</Words>
  <Application>Microsoft Office PowerPoint</Application>
  <PresentationFormat>Экран (4:3)</PresentationFormat>
  <Paragraphs>194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Модель программы курса внеурочной деятельности «ЛоскутОК» </vt:lpstr>
      <vt:lpstr>Актуальность </vt:lpstr>
      <vt:lpstr>Проблема</vt:lpstr>
      <vt:lpstr>Цели и задачи</vt:lpstr>
      <vt:lpstr>Исходя из требований ФГОС ООО  внеурочная деятельность   должна:</vt:lpstr>
      <vt:lpstr>Структура программы курса по внеурочной деятельности</vt:lpstr>
      <vt:lpstr>Слайд 7</vt:lpstr>
      <vt:lpstr>Содержание программы</vt:lpstr>
      <vt:lpstr>Учебно-тематический план</vt:lpstr>
      <vt:lpstr>5 класс</vt:lpstr>
      <vt:lpstr>6 класс</vt:lpstr>
      <vt:lpstr>7 класс</vt:lpstr>
      <vt:lpstr>Ожидаемые  результаты</vt:lpstr>
      <vt:lpstr> Личностные универсальные учебные действия</vt:lpstr>
      <vt:lpstr>Познавательные универсальные учебные действия</vt:lpstr>
      <vt:lpstr>Регулятивные  универсальные учебные действия</vt:lpstr>
      <vt:lpstr>Слайд 17</vt:lpstr>
      <vt:lpstr>Слайд 18</vt:lpstr>
      <vt:lpstr>Слайд 19</vt:lpstr>
      <vt:lpstr>Ресурсное обеспечение программы</vt:lpstr>
      <vt:lpstr>Список литературы, источники Интернета</vt:lpstr>
    </vt:vector>
  </TitlesOfParts>
  <Company>Зареченская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Зареченсчкая СОШ</dc:creator>
  <cp:lastModifiedBy>L@S</cp:lastModifiedBy>
  <cp:revision>43</cp:revision>
  <dcterms:created xsi:type="dcterms:W3CDTF">2015-08-09T20:45:30Z</dcterms:created>
  <dcterms:modified xsi:type="dcterms:W3CDTF">2018-03-27T21:20:25Z</dcterms:modified>
</cp:coreProperties>
</file>