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19"/>
  </p:notesMasterIdLst>
  <p:sldIdLst>
    <p:sldId id="280" r:id="rId2"/>
    <p:sldId id="257" r:id="rId3"/>
    <p:sldId id="274" r:id="rId4"/>
    <p:sldId id="258" r:id="rId5"/>
    <p:sldId id="260" r:id="rId6"/>
    <p:sldId id="261" r:id="rId7"/>
    <p:sldId id="275" r:id="rId8"/>
    <p:sldId id="263" r:id="rId9"/>
    <p:sldId id="271" r:id="rId10"/>
    <p:sldId id="264" r:id="rId11"/>
    <p:sldId id="276" r:id="rId12"/>
    <p:sldId id="272" r:id="rId13"/>
    <p:sldId id="277" r:id="rId14"/>
    <p:sldId id="265" r:id="rId15"/>
    <p:sldId id="266" r:id="rId16"/>
    <p:sldId id="278"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0" d="100"/>
          <a:sy n="60" d="100"/>
        </p:scale>
        <p:origin x="-744"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C8DA56-095C-4059-8CD0-5F16721C40AE}" type="datetimeFigureOut">
              <a:rPr lang="ru-RU" smtClean="0"/>
              <a:pPr/>
              <a:t>05.04.2018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D9D9EF-E8DD-40B4-8377-CB5EF627F9D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5D9D9EF-E8DD-40B4-8377-CB5EF627F9D9}"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5D9D9EF-E8DD-40B4-8377-CB5EF627F9D9}"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05.04.2018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05.04.2018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05.04.2018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05.04.2018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05.04.2018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05.04.2018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05.04.2018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05.04.2018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8.jpe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42852"/>
            <a:ext cx="8572560" cy="63709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ru-RU" sz="2000" b="1" dirty="0" smtClean="0">
                <a:solidFill>
                  <a:schemeClr val="tx1"/>
                </a:solidFill>
                <a:latin typeface="Times New Roman" pitchFamily="18" charset="0"/>
                <a:ea typeface="Times New Roman" pitchFamily="18" charset="0"/>
                <a:cs typeface="Times New Roman" pitchFamily="18" charset="0"/>
              </a:rPr>
              <a:t>                                             </a:t>
            </a:r>
            <a:r>
              <a:rPr lang="ru-RU" sz="2400" b="1" dirty="0" smtClean="0">
                <a:solidFill>
                  <a:schemeClr val="tx1"/>
                </a:solidFill>
                <a:latin typeface="Times New Roman" pitchFamily="18" charset="0"/>
                <a:ea typeface="Times New Roman" pitchFamily="18" charset="0"/>
                <a:cs typeface="Times New Roman" pitchFamily="18" charset="0"/>
              </a:rPr>
              <a:t>МБДОУ д./с №99 </a:t>
            </a:r>
          </a:p>
          <a:p>
            <a:pPr eaLnBrk="0" fontAlgn="base" hangingPunct="0">
              <a:spcBef>
                <a:spcPct val="0"/>
              </a:spcBef>
              <a:spcAft>
                <a:spcPct val="0"/>
              </a:spcAft>
            </a:pPr>
            <a:r>
              <a:rPr lang="ru-RU" sz="2400" b="1" dirty="0" smtClean="0">
                <a:solidFill>
                  <a:schemeClr val="tx1"/>
                </a:solidFill>
                <a:latin typeface="Times New Roman" pitchFamily="18" charset="0"/>
                <a:ea typeface="Times New Roman" pitchFamily="18" charset="0"/>
                <a:cs typeface="Times New Roman" pitchFamily="18" charset="0"/>
              </a:rPr>
              <a:t>       « Формирование конструкторских знаний и умений              		учащихся на уроках технологии»</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2000" b="1" dirty="0" smtClean="0">
                <a:solidFill>
                  <a:schemeClr val="tx1"/>
                </a:solidFill>
                <a:latin typeface="Times New Roman" pitchFamily="18" charset="0"/>
                <a:ea typeface="Times New Roman" pitchFamily="18" charset="0"/>
                <a:cs typeface="Times New Roman" pitchFamily="18" charset="0"/>
              </a:rPr>
              <a:t>Выполнила  </a:t>
            </a:r>
          </a:p>
          <a:p>
            <a:pPr lvl="0" eaLnBrk="0" fontAlgn="base" hangingPunct="0">
              <a:spcBef>
                <a:spcPct val="0"/>
              </a:spcBef>
              <a:spcAft>
                <a:spcPct val="0"/>
              </a:spcAft>
            </a:pPr>
            <a:r>
              <a:rPr lang="ru-RU" sz="2000" b="1" dirty="0" smtClean="0">
                <a:solidFill>
                  <a:schemeClr val="tx1"/>
                </a:solidFill>
                <a:latin typeface="Times New Roman" pitchFamily="18" charset="0"/>
                <a:ea typeface="Times New Roman" pitchFamily="18" charset="0"/>
                <a:cs typeface="Times New Roman" pitchFamily="18" charset="0"/>
              </a:rPr>
              <a:t>                                                              Лукьянчук  Ирина  Гамидовна </a:t>
            </a:r>
            <a:endPar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2000" b="1" dirty="0" smtClean="0">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2000" b="1" dirty="0" smtClean="0">
              <a:solidFill>
                <a:schemeClr val="tx1"/>
              </a:solidFill>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b="1" smtClean="0">
              <a:solidFill>
                <a:schemeClr val="tx1"/>
              </a:solidFill>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b="1" smtClean="0">
                <a:solidFill>
                  <a:schemeClr val="tx1"/>
                </a:solidFill>
                <a:latin typeface="Times New Roman" pitchFamily="18" charset="0"/>
                <a:ea typeface="Times New Roman" pitchFamily="18" charset="0"/>
                <a:cs typeface="Times New Roman" pitchFamily="18" charset="0"/>
              </a:rPr>
              <a:t>г</a:t>
            </a:r>
            <a:r>
              <a:rPr lang="ru-RU" b="1" dirty="0" smtClean="0">
                <a:solidFill>
                  <a:schemeClr val="tx1"/>
                </a:solidFill>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Таганрог</a:t>
            </a:r>
            <a:endPar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2018</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071546"/>
            <a:ext cx="3571900" cy="4357718"/>
          </a:xfrm>
          <a:solidFill>
            <a:schemeClr val="accent2">
              <a:lumMod val="75000"/>
            </a:schemeClr>
          </a:solidFill>
        </p:spPr>
        <p:txBody>
          <a:bodyPr>
            <a:noAutofit/>
          </a:bodyPr>
          <a:lstStyle/>
          <a:p>
            <a:endParaRPr lang="ru-RU" sz="2000" dirty="0">
              <a:latin typeface="Times New Roman" pitchFamily="18" charset="0"/>
              <a:cs typeface="Times New Roman" pitchFamily="18" charset="0"/>
            </a:endParaRPr>
          </a:p>
        </p:txBody>
      </p:sp>
      <p:sp>
        <p:nvSpPr>
          <p:cNvPr id="3" name="Объект 2"/>
          <p:cNvSpPr>
            <a:spLocks noGrp="1"/>
          </p:cNvSpPr>
          <p:nvPr>
            <p:ph idx="1"/>
          </p:nvPr>
        </p:nvSpPr>
        <p:spPr>
          <a:xfrm>
            <a:off x="4000496" y="214290"/>
            <a:ext cx="4891984" cy="6643710"/>
          </a:xfrm>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ru-RU" sz="1800" dirty="0" smtClean="0">
                <a:latin typeface="Times New Roman" pitchFamily="18" charset="0"/>
                <a:cs typeface="Times New Roman" pitchFamily="18" charset="0"/>
              </a:rPr>
              <a:t>             Приступая  к изготовлению модели на основе созданных эскизов,  соблюдают определенную последовательность операций. Прежде всего, выполняют элементы изделия в исходном материале. Для этого на доске (из ДВП, Фанеры) раскатывают глину в пласт (физ. состояние глины описано выше) толщиной  7-8 мм., такого размера, что бы поместился шаблон. Затем бумажная   или картонная основа шаблона накладывается на раскатанный пласт, и при помощи ножа резака обрезается по контуру.</a:t>
            </a:r>
          </a:p>
          <a:p>
            <a:pPr>
              <a:buNone/>
            </a:pPr>
            <a:r>
              <a:rPr lang="ru-RU" sz="1800" dirty="0" smtClean="0">
                <a:latin typeface="Times New Roman" pitchFamily="18" charset="0"/>
                <a:cs typeface="Times New Roman" pitchFamily="18" charset="0"/>
              </a:rPr>
              <a:t>               Так последовательно выполняется каждая деталь. Когда сделаны заготовки всех элементов, приступают к их склеиванию. Глина  материал достаточно плотный и поэтому требует определенных усилий при вырезании.  Прямолинейные участки можно вырезать по линейке, а криволинейные – от руки или по шаблону. </a:t>
            </a:r>
          </a:p>
        </p:txBody>
      </p:sp>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9623" y="1285860"/>
            <a:ext cx="3184094" cy="371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614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3638208" cy="5746650"/>
          </a:xfrm>
          <a:solidFill>
            <a:srgbClr val="FFFF00"/>
          </a:solidFill>
        </p:spPr>
        <p:txBody>
          <a:bodyPr/>
          <a:lstStyle/>
          <a:p>
            <a:endParaRPr lang="ru-RU" dirty="0"/>
          </a:p>
        </p:txBody>
      </p:sp>
      <p:sp>
        <p:nvSpPr>
          <p:cNvPr id="3" name="Объект 2"/>
          <p:cNvSpPr>
            <a:spLocks noGrp="1"/>
          </p:cNvSpPr>
          <p:nvPr>
            <p:ph idx="1"/>
          </p:nvPr>
        </p:nvSpPr>
        <p:spPr>
          <a:xfrm>
            <a:off x="3995936" y="188640"/>
            <a:ext cx="4690864" cy="6169318"/>
          </a:xfrm>
        </p:spPr>
        <p:txBody>
          <a:bodyPr>
            <a:noAutofit/>
          </a:bodyPr>
          <a:lstStyle/>
          <a:p>
            <a:pPr>
              <a:buNone/>
            </a:pPr>
            <a:r>
              <a:rPr lang="ru-RU" sz="2800" dirty="0" smtClean="0"/>
              <a:t>    </a:t>
            </a:r>
            <a:r>
              <a:rPr lang="ru-RU" sz="2800" dirty="0" smtClean="0">
                <a:latin typeface="Times New Roman" pitchFamily="18" charset="0"/>
                <a:cs typeface="Times New Roman" pitchFamily="18" charset="0"/>
              </a:rPr>
              <a:t>Для </a:t>
            </a:r>
            <a:r>
              <a:rPr lang="ru-RU" sz="2800" dirty="0">
                <a:latin typeface="Times New Roman" pitchFamily="18" charset="0"/>
                <a:cs typeface="Times New Roman" pitchFamily="18" charset="0"/>
              </a:rPr>
              <a:t>того чтобы собрать вырезанные из глины элементы в единое целое, необходимо на расстоянии приблизительно 0,5 см от края нанести жидкую глину шликер (как клей кисточкой), затем аккуратно совместить по линиям разметки склеиваемые элементы, слегка прижать их и подержать некоторое </a:t>
            </a:r>
            <a:r>
              <a:rPr lang="ru-RU" sz="2800" dirty="0" smtClean="0">
                <a:latin typeface="Times New Roman" pitchFamily="18" charset="0"/>
                <a:cs typeface="Times New Roman" pitchFamily="18" charset="0"/>
              </a:rPr>
              <a:t>время. </a:t>
            </a:r>
            <a:endParaRPr lang="ru-RU" sz="2800" dirty="0">
              <a:latin typeface="Times New Roman" pitchFamily="18" charset="0"/>
              <a:cs typeface="Times New Roman" pitchFamily="18" charset="0"/>
            </a:endParaRPr>
          </a:p>
          <a:p>
            <a:endParaRPr lang="ru-RU" sz="2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85786" y="928670"/>
            <a:ext cx="2850110" cy="44291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71980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rgbClr val="C00000"/>
          </a:solidFill>
        </p:spPr>
        <p:txBody>
          <a:bodyPr>
            <a:normAutofit/>
          </a:bodyPr>
          <a:lstStyle/>
          <a:p>
            <a:r>
              <a:rPr lang="ru-RU" sz="3600" b="1" dirty="0" smtClean="0">
                <a:solidFill>
                  <a:schemeClr val="bg1"/>
                </a:solidFill>
                <a:latin typeface="Times New Roman" pitchFamily="18" charset="0"/>
                <a:cs typeface="Times New Roman" pitchFamily="18" charset="0"/>
              </a:rPr>
              <a:t>Детальная проработка изде</a:t>
            </a:r>
            <a:r>
              <a:rPr lang="ru-RU" sz="3600" b="1" dirty="0" smtClean="0">
                <a:solidFill>
                  <a:schemeClr val="bg1"/>
                </a:solidFill>
              </a:rPr>
              <a:t>лия</a:t>
            </a:r>
            <a:endParaRPr lang="ru-RU" sz="3600" b="1" dirty="0">
              <a:solidFill>
                <a:schemeClr val="bg1"/>
              </a:solidFill>
            </a:endParaRPr>
          </a:p>
        </p:txBody>
      </p:sp>
      <p:sp>
        <p:nvSpPr>
          <p:cNvPr id="3" name="Объект 2"/>
          <p:cNvSpPr>
            <a:spLocks noGrp="1"/>
          </p:cNvSpPr>
          <p:nvPr>
            <p:ph idx="1"/>
          </p:nvPr>
        </p:nvSpPr>
        <p:spPr>
          <a:xfrm>
            <a:off x="467544" y="1556792"/>
            <a:ext cx="8352928" cy="5112568"/>
          </a:xfrm>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ru-RU" b="1" i="1" dirty="0"/>
              <a:t> </a:t>
            </a:r>
            <a:r>
              <a:rPr lang="ru-RU" dirty="0">
                <a:latin typeface="Times New Roman" pitchFamily="18" charset="0"/>
                <a:cs typeface="Times New Roman" pitchFamily="18" charset="0"/>
              </a:rPr>
              <a:t>Очень редко изделие можно выполнить за один прием. Обычно на это уходит несколько дней, поэтому глина во избежание высушивания, должна быть все время во влажном состоянии. Для этого ее накрывают влажной тряпочкой и полиэтиленом.</a:t>
            </a:r>
          </a:p>
          <a:p>
            <a:pPr lvl="0"/>
            <a:r>
              <a:rPr lang="ru-RU" b="1" dirty="0">
                <a:latin typeface="Times New Roman" pitchFamily="18" charset="0"/>
                <a:cs typeface="Times New Roman" pitchFamily="18" charset="0"/>
              </a:rPr>
              <a:t>Когда изделие, в общем, проработано и ему необходимо придать рельефность, используют стек. </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Подставки, щиты и т.д. следует установить на высоте, удобной для работы без усталости, которая иногда приводит к неточному выполнению изделия</a:t>
            </a:r>
          </a:p>
        </p:txBody>
      </p:sp>
    </p:spTree>
    <p:extLst>
      <p:ext uri="{BB962C8B-B14F-4D97-AF65-F5344CB8AC3E}">
        <p14:creationId xmlns="" xmlns:p14="http://schemas.microsoft.com/office/powerpoint/2010/main" val="4261982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106688" cy="6178698"/>
          </a:xfrm>
          <a:solidFill>
            <a:srgbClr val="FF0000"/>
          </a:solidFill>
        </p:spPr>
        <p:txBody>
          <a:bodyPr/>
          <a:lstStyle/>
          <a:p>
            <a:endParaRPr lang="ru-RU" dirty="0"/>
          </a:p>
        </p:txBody>
      </p:sp>
      <p:sp>
        <p:nvSpPr>
          <p:cNvPr id="3" name="Объект 2"/>
          <p:cNvSpPr>
            <a:spLocks noGrp="1"/>
          </p:cNvSpPr>
          <p:nvPr>
            <p:ph idx="1"/>
          </p:nvPr>
        </p:nvSpPr>
        <p:spPr>
          <a:xfrm>
            <a:off x="3707904" y="285728"/>
            <a:ext cx="4978896" cy="6143668"/>
          </a:xfrm>
          <a:solidFill>
            <a:srgbClr val="FFFF00"/>
          </a:solidFill>
        </p:spPr>
        <p:txBody>
          <a:bodyPr>
            <a:normAutofit fontScale="70000" lnSpcReduction="20000"/>
          </a:bodyPr>
          <a:lstStyle/>
          <a:p>
            <a:endParaRPr lang="ru-RU" b="1" dirty="0" smtClean="0"/>
          </a:p>
          <a:p>
            <a:r>
              <a:rPr lang="ru-RU" b="1" dirty="0" smtClean="0"/>
              <a:t>Готовая </a:t>
            </a:r>
            <a:r>
              <a:rPr lang="ru-RU" b="1" dirty="0"/>
              <a:t>модель снимается, просушивается в </a:t>
            </a:r>
            <a:r>
              <a:rPr lang="ru-RU" b="1" dirty="0" smtClean="0"/>
              <a:t>течение </a:t>
            </a:r>
            <a:r>
              <a:rPr lang="ru-RU" b="1" dirty="0"/>
              <a:t>нескольких дней. Затем модель снова устанавливают на станок, </a:t>
            </a:r>
            <a:r>
              <a:rPr lang="ru-RU" b="1" dirty="0" smtClean="0"/>
              <a:t>поверхность </a:t>
            </a:r>
            <a:r>
              <a:rPr lang="ru-RU" b="1" dirty="0"/>
              <a:t>ее тщательно шлифуют </a:t>
            </a:r>
            <a:r>
              <a:rPr lang="ru-RU" b="1" dirty="0" smtClean="0"/>
              <a:t>наждачной шкуркой</a:t>
            </a:r>
            <a:r>
              <a:rPr lang="ru-RU" b="1" dirty="0"/>
              <a:t>.</a:t>
            </a:r>
            <a:r>
              <a:rPr lang="ru-RU" b="1" dirty="0" smtClean="0"/>
              <a:t> </a:t>
            </a:r>
            <a:r>
              <a:rPr lang="ru-RU" b="1" dirty="0"/>
              <a:t>После шлифования изделия, его необходимо «замыть». Процесс заключается в затирке поверхности влажной  поролоновой губкой, губку </a:t>
            </a:r>
            <a:r>
              <a:rPr lang="ru-RU" b="1" dirty="0" smtClean="0"/>
              <a:t> </a:t>
            </a:r>
            <a:r>
              <a:rPr lang="ru-RU" b="1" dirty="0"/>
              <a:t>тщательно выполаскивают после каждой затирки, чтобы избежать белесых потеков после обжига. Такая обработка делает изделие гладким, формы становятся более обтекаемыми и плавными. После такой                 обработки   изделие готово к окончательной сушке перед обжигом.</a:t>
            </a:r>
          </a:p>
          <a:p>
            <a:endParaRPr lang="ru-RU" dirty="0"/>
          </a:p>
        </p:txBody>
      </p:sp>
      <p:pic>
        <p:nvPicPr>
          <p:cNvPr id="4" name="Рисунок 3" descr="H:\Яковенко диплом\SAM_6571.JPG"/>
          <p:cNvPicPr/>
          <p:nvPr/>
        </p:nvPicPr>
        <p:blipFill rotWithShape="1">
          <a:blip r:embed="rId2" cstate="print">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rcRect l="18616" t="4938" r="21747" b="9259"/>
          <a:stretch/>
        </p:blipFill>
        <p:spPr bwMode="auto">
          <a:xfrm>
            <a:off x="827585" y="980728"/>
            <a:ext cx="2520280" cy="4176464"/>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803452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520" y="1793912"/>
            <a:ext cx="3096344" cy="3507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778098"/>
          </a:xfrm>
        </p:spPr>
        <p:style>
          <a:lnRef idx="2">
            <a:schemeClr val="accent1"/>
          </a:lnRef>
          <a:fillRef idx="1">
            <a:schemeClr val="lt1"/>
          </a:fillRef>
          <a:effectRef idx="0">
            <a:schemeClr val="accent1"/>
          </a:effectRef>
          <a:fontRef idx="minor">
            <a:schemeClr val="dk1"/>
          </a:fontRef>
        </p:style>
        <p:txBody>
          <a:bodyPr>
            <a:normAutofit/>
          </a:bodyPr>
          <a:lstStyle/>
          <a:p>
            <a:r>
              <a:rPr lang="ru-RU" sz="3200" b="1" dirty="0" smtClean="0"/>
              <a:t>Затем  мы сушим изделие</a:t>
            </a:r>
            <a:endParaRPr lang="ru-RU" sz="3200" b="1" dirty="0"/>
          </a:p>
        </p:txBody>
      </p:sp>
      <p:sp>
        <p:nvSpPr>
          <p:cNvPr id="3" name="Объект 2"/>
          <p:cNvSpPr>
            <a:spLocks noGrp="1"/>
          </p:cNvSpPr>
          <p:nvPr>
            <p:ph idx="1"/>
          </p:nvPr>
        </p:nvSpPr>
        <p:spPr>
          <a:xfrm>
            <a:off x="3347864" y="1196752"/>
            <a:ext cx="5338936" cy="5328592"/>
          </a:xfrm>
          <a:effectLst>
            <a:glow rad="228600">
              <a:schemeClr val="accent2">
                <a:satMod val="175000"/>
                <a:alpha val="40000"/>
              </a:schemeClr>
            </a:glow>
            <a:outerShdw blurRad="40000" dist="20000" dir="5400000" rotWithShape="0">
              <a:srgbClr val="000000">
                <a:alpha val="38000"/>
              </a:srgbClr>
            </a:outerShdw>
          </a:effectLst>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ru-RU" b="1" dirty="0"/>
              <a:t>Сушка изделий является сложной операцией технологического процесса изготовления керамики. При сушке происходит большая часть </a:t>
            </a:r>
            <a:r>
              <a:rPr lang="ru-RU" b="1" dirty="0" smtClean="0"/>
              <a:t>технологических </a:t>
            </a:r>
            <a:r>
              <a:rPr lang="ru-RU" b="1" dirty="0"/>
              <a:t>потерь до 20...</a:t>
            </a:r>
            <a:r>
              <a:rPr lang="ru-RU" b="1" dirty="0" smtClean="0"/>
              <a:t>25%. Влагу </a:t>
            </a:r>
            <a:r>
              <a:rPr lang="ru-RU" b="1" dirty="0"/>
              <a:t>в керамических массах по форме связи с минеральными </a:t>
            </a:r>
            <a:r>
              <a:rPr lang="ru-RU" b="1" dirty="0" smtClean="0"/>
              <a:t>частицами </a:t>
            </a:r>
            <a:r>
              <a:rPr lang="ru-RU" b="1" dirty="0"/>
              <a:t>делят на три вида; химическую, физико-химическую и механическую. Химическая влага входит в состав </a:t>
            </a:r>
            <a:r>
              <a:rPr lang="ru-RU" b="1" dirty="0" smtClean="0"/>
              <a:t>кристаллической </a:t>
            </a:r>
            <a:r>
              <a:rPr lang="ru-RU" b="1" dirty="0"/>
              <a:t>решетки глинистых </a:t>
            </a:r>
            <a:r>
              <a:rPr lang="ru-RU" b="1" dirty="0" smtClean="0"/>
              <a:t>минералов </a:t>
            </a:r>
            <a:r>
              <a:rPr lang="ru-RU" b="1" dirty="0"/>
              <a:t>и удаляется лишь во время обжига изделий при температуре </a:t>
            </a:r>
            <a:r>
              <a:rPr lang="ru-RU" b="1" dirty="0" smtClean="0"/>
              <a:t>выше </a:t>
            </a:r>
            <a:r>
              <a:rPr lang="ru-RU" b="1" dirty="0"/>
              <a:t>550°С</a:t>
            </a:r>
            <a:r>
              <a:rPr lang="ru-RU" b="1" dirty="0" smtClean="0"/>
              <a:t>.</a:t>
            </a:r>
            <a:r>
              <a:rPr lang="ru-RU" b="1" dirty="0"/>
              <a:t> В этом </a:t>
            </a:r>
            <a:r>
              <a:rPr lang="ru-RU" b="1" dirty="0" smtClean="0"/>
              <a:t>случае </a:t>
            </a:r>
            <a:r>
              <a:rPr lang="ru-RU" b="1" dirty="0"/>
              <a:t>неизбежны растрескивание и </a:t>
            </a:r>
            <a:r>
              <a:rPr lang="ru-RU" b="1" dirty="0" smtClean="0"/>
              <a:t>деформация </a:t>
            </a:r>
            <a:r>
              <a:rPr lang="ru-RU" b="1" dirty="0"/>
              <a:t>изделий. С целью </a:t>
            </a:r>
            <a:r>
              <a:rPr lang="ru-RU" b="1" dirty="0" smtClean="0"/>
              <a:t>уменьшения </a:t>
            </a:r>
            <a:r>
              <a:rPr lang="ru-RU" b="1" dirty="0"/>
              <a:t>внешней диффузии снижают </a:t>
            </a:r>
            <a:r>
              <a:rPr lang="ru-RU" b="1" dirty="0" smtClean="0"/>
              <a:t>температуру </a:t>
            </a:r>
            <a:r>
              <a:rPr lang="ru-RU" b="1" dirty="0"/>
              <a:t>и скорость теплоносителя — воздуха — и повышают его </a:t>
            </a:r>
            <a:r>
              <a:rPr lang="ru-RU" b="1" dirty="0" smtClean="0"/>
              <a:t>влажность.  </a:t>
            </a:r>
            <a:r>
              <a:rPr lang="ru-RU" b="1" dirty="0"/>
              <a:t>По  конструкции сушилки  различают -сушилки камерные, </a:t>
            </a:r>
            <a:r>
              <a:rPr lang="ru-RU" b="1" dirty="0" smtClean="0"/>
              <a:t>конвейерные </a:t>
            </a:r>
            <a:r>
              <a:rPr lang="ru-RU" b="1" dirty="0"/>
              <a:t>и туннельные. </a:t>
            </a:r>
          </a:p>
          <a:p>
            <a:endParaRPr lang="ru-RU" dirty="0"/>
          </a:p>
        </p:txBody>
      </p:sp>
    </p:spTree>
    <p:extLst>
      <p:ext uri="{BB962C8B-B14F-4D97-AF65-F5344CB8AC3E}">
        <p14:creationId xmlns="" xmlns:p14="http://schemas.microsoft.com/office/powerpoint/2010/main" val="416341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4282" y="1785926"/>
            <a:ext cx="3133583" cy="42862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763688" y="214290"/>
            <a:ext cx="5904656" cy="714380"/>
          </a:xfrm>
        </p:spPr>
        <p:style>
          <a:lnRef idx="1">
            <a:schemeClr val="accent1"/>
          </a:lnRef>
          <a:fillRef idx="2">
            <a:schemeClr val="accent1"/>
          </a:fillRef>
          <a:effectRef idx="1">
            <a:schemeClr val="accent1"/>
          </a:effectRef>
          <a:fontRef idx="minor">
            <a:schemeClr val="dk1"/>
          </a:fontRef>
        </p:style>
        <p:txBody>
          <a:bodyPr>
            <a:normAutofit/>
          </a:bodyPr>
          <a:lstStyle/>
          <a:p>
            <a:r>
              <a:rPr lang="ru-RU" sz="3600" b="1" dirty="0" smtClean="0">
                <a:latin typeface="Times New Roman" pitchFamily="18" charset="0"/>
                <a:cs typeface="Times New Roman" pitchFamily="18" charset="0"/>
              </a:rPr>
              <a:t>О б ж и г </a:t>
            </a:r>
            <a:endParaRPr lang="ru-RU" sz="3600" b="1" dirty="0">
              <a:latin typeface="Times New Roman" pitchFamily="18" charset="0"/>
              <a:cs typeface="Times New Roman" pitchFamily="18" charset="0"/>
            </a:endParaRPr>
          </a:p>
        </p:txBody>
      </p:sp>
      <p:sp>
        <p:nvSpPr>
          <p:cNvPr id="3" name="Объект 2"/>
          <p:cNvSpPr>
            <a:spLocks noGrp="1"/>
          </p:cNvSpPr>
          <p:nvPr>
            <p:ph idx="1"/>
          </p:nvPr>
        </p:nvSpPr>
        <p:spPr>
          <a:xfrm>
            <a:off x="3491879" y="1071546"/>
            <a:ext cx="5437839" cy="5572164"/>
          </a:xfrm>
          <a:effectLst>
            <a:glow rad="228600">
              <a:schemeClr val="accent4">
                <a:satMod val="175000"/>
                <a:alpha val="40000"/>
              </a:schemeClr>
            </a:glow>
            <a:outerShdw blurRad="40000" dist="20000" dir="5400000" rotWithShape="0">
              <a:srgbClr val="000000">
                <a:alpha val="38000"/>
              </a:srgbClr>
            </a:outerShdw>
          </a:effectLst>
          <a:scene3d>
            <a:camera prst="orthographicFront"/>
            <a:lightRig rig="threePt" dir="t"/>
          </a:scene3d>
          <a:sp3d>
            <a:bevelT w="165100" prst="coolSlant"/>
          </a:sp3d>
        </p:spPr>
        <p:style>
          <a:lnRef idx="1">
            <a:schemeClr val="dk1"/>
          </a:lnRef>
          <a:fillRef idx="2">
            <a:schemeClr val="dk1"/>
          </a:fillRef>
          <a:effectRef idx="1">
            <a:schemeClr val="dk1"/>
          </a:effectRef>
          <a:fontRef idx="minor">
            <a:schemeClr val="dk1"/>
          </a:fontRef>
        </p:style>
        <p:txBody>
          <a:bodyPr>
            <a:normAutofit fontScale="25000" lnSpcReduction="20000"/>
          </a:bodyPr>
          <a:lstStyle/>
          <a:p>
            <a:endParaRPr lang="ru-RU" dirty="0" smtClean="0"/>
          </a:p>
          <a:p>
            <a:r>
              <a:rPr lang="ru-RU" sz="7200" b="1" dirty="0" smtClean="0">
                <a:latin typeface="Times New Roman" pitchFamily="18" charset="0"/>
                <a:cs typeface="Times New Roman" pitchFamily="18" charset="0"/>
              </a:rPr>
              <a:t>Обжиг </a:t>
            </a:r>
            <a:r>
              <a:rPr lang="ru-RU" sz="7200" b="1" dirty="0">
                <a:latin typeface="Times New Roman" pitchFamily="18" charset="0"/>
                <a:cs typeface="Times New Roman" pitchFamily="18" charset="0"/>
              </a:rPr>
              <a:t>является конечной и важ­нейшей стадией любого керамического производства</a:t>
            </a:r>
            <a:r>
              <a:rPr lang="ru-RU" sz="7200" b="1" dirty="0" smtClean="0">
                <a:latin typeface="Times New Roman" pitchFamily="18" charset="0"/>
                <a:cs typeface="Times New Roman" pitchFamily="18" charset="0"/>
              </a:rPr>
              <a:t>. При </a:t>
            </a:r>
            <a:r>
              <a:rPr lang="ru-RU" sz="7200" b="1" dirty="0">
                <a:latin typeface="Times New Roman" pitchFamily="18" charset="0"/>
                <a:cs typeface="Times New Roman" pitchFamily="18" charset="0"/>
              </a:rPr>
              <a:t>обжиге керамических изделий происходят сложнейшие </a:t>
            </a:r>
            <a:r>
              <a:rPr lang="ru-RU" sz="7200" b="1" dirty="0" smtClean="0">
                <a:latin typeface="Times New Roman" pitchFamily="18" charset="0"/>
                <a:cs typeface="Times New Roman" pitchFamily="18" charset="0"/>
              </a:rPr>
              <a:t>физико-химические </a:t>
            </a:r>
            <a:r>
              <a:rPr lang="ru-RU" sz="7200" b="1" dirty="0">
                <a:latin typeface="Times New Roman" pitchFamily="18" charset="0"/>
                <a:cs typeface="Times New Roman" pitchFamily="18" charset="0"/>
              </a:rPr>
              <a:t>процессы, в результате которых керамическая масса — механическая смесь минеральных частиц — </a:t>
            </a:r>
            <a:r>
              <a:rPr lang="ru-RU" sz="7200" b="1" dirty="0" smtClean="0">
                <a:latin typeface="Times New Roman" pitchFamily="18" charset="0"/>
                <a:cs typeface="Times New Roman" pitchFamily="18" charset="0"/>
              </a:rPr>
              <a:t>становится </a:t>
            </a:r>
            <a:r>
              <a:rPr lang="ru-RU" sz="7200" b="1" dirty="0">
                <a:latin typeface="Times New Roman" pitchFamily="18" charset="0"/>
                <a:cs typeface="Times New Roman" pitchFamily="18" charset="0"/>
              </a:rPr>
              <a:t>камнеподобным материалом — прочным, твердым, химически стойким с особыми, присущими только ему </a:t>
            </a:r>
            <a:r>
              <a:rPr lang="ru-RU" sz="7200" b="1" dirty="0" smtClean="0">
                <a:latin typeface="Times New Roman" pitchFamily="18" charset="0"/>
                <a:cs typeface="Times New Roman" pitchFamily="18" charset="0"/>
              </a:rPr>
              <a:t>эстетическими свойствами.</a:t>
            </a:r>
          </a:p>
          <a:p>
            <a:r>
              <a:rPr lang="ru-RU" sz="7200" b="1" dirty="0" smtClean="0">
                <a:latin typeface="Times New Roman" pitchFamily="18" charset="0"/>
                <a:cs typeface="Times New Roman" pitchFamily="18" charset="0"/>
              </a:rPr>
              <a:t> </a:t>
            </a:r>
            <a:r>
              <a:rPr lang="ru-RU" sz="7200" b="1" dirty="0">
                <a:latin typeface="Times New Roman" pitchFamily="18" charset="0"/>
                <a:cs typeface="Times New Roman" pitchFamily="18" charset="0"/>
              </a:rPr>
              <a:t>Развитие керамического </a:t>
            </a:r>
            <a:r>
              <a:rPr lang="ru-RU" sz="7200" b="1" dirty="0" smtClean="0">
                <a:latin typeface="Times New Roman" pitchFamily="18" charset="0"/>
                <a:cs typeface="Times New Roman" pitchFamily="18" charset="0"/>
              </a:rPr>
              <a:t>производства </a:t>
            </a:r>
            <a:r>
              <a:rPr lang="ru-RU" sz="7200" b="1" dirty="0">
                <a:latin typeface="Times New Roman" pitchFamily="18" charset="0"/>
                <a:cs typeface="Times New Roman" pitchFamily="18" charset="0"/>
              </a:rPr>
              <a:t>от примитивных гончарных </a:t>
            </a:r>
            <a:r>
              <a:rPr lang="ru-RU" sz="7200" b="1" dirty="0" smtClean="0">
                <a:latin typeface="Times New Roman" pitchFamily="18" charset="0"/>
                <a:cs typeface="Times New Roman" pitchFamily="18" charset="0"/>
              </a:rPr>
              <a:t>изделий </a:t>
            </a:r>
            <a:r>
              <a:rPr lang="ru-RU" sz="7200" b="1" dirty="0">
                <a:latin typeface="Times New Roman" pitchFamily="18" charset="0"/>
                <a:cs typeface="Times New Roman" pitchFamily="18" charset="0"/>
              </a:rPr>
              <a:t>до фарфора было связано с </a:t>
            </a:r>
            <a:r>
              <a:rPr lang="ru-RU" sz="7200" b="1" dirty="0" smtClean="0">
                <a:latin typeface="Times New Roman" pitchFamily="18" charset="0"/>
                <a:cs typeface="Times New Roman" pitchFamily="18" charset="0"/>
              </a:rPr>
              <a:t>постоянным </a:t>
            </a:r>
            <a:r>
              <a:rPr lang="ru-RU" sz="7200" b="1" dirty="0">
                <a:latin typeface="Times New Roman" pitchFamily="18" charset="0"/>
                <a:cs typeface="Times New Roman" pitchFamily="18" charset="0"/>
              </a:rPr>
              <a:t>повышением температуры </a:t>
            </a:r>
            <a:r>
              <a:rPr lang="ru-RU" sz="7200" b="1" dirty="0" smtClean="0">
                <a:latin typeface="Times New Roman" pitchFamily="18" charset="0"/>
                <a:cs typeface="Times New Roman" pitchFamily="18" charset="0"/>
              </a:rPr>
              <a:t>обжига</a:t>
            </a:r>
            <a:r>
              <a:rPr lang="ru-RU" sz="7200" b="1" dirty="0">
                <a:latin typeface="Times New Roman" pitchFamily="18" charset="0"/>
                <a:cs typeface="Times New Roman" pitchFamily="18" charset="0"/>
              </a:rPr>
              <a:t>. В течение столетий вносились различные усовершенствования в </a:t>
            </a:r>
            <a:r>
              <a:rPr lang="ru-RU" sz="7200" b="1" dirty="0" smtClean="0">
                <a:latin typeface="Times New Roman" pitchFamily="18" charset="0"/>
                <a:cs typeface="Times New Roman" pitchFamily="18" charset="0"/>
              </a:rPr>
              <a:t>конструкции </a:t>
            </a:r>
            <a:r>
              <a:rPr lang="ru-RU" sz="7200" b="1" dirty="0">
                <a:latin typeface="Times New Roman" pitchFamily="18" charset="0"/>
                <a:cs typeface="Times New Roman" pitchFamily="18" charset="0"/>
              </a:rPr>
              <a:t>обжигательных печей. </a:t>
            </a:r>
            <a:endParaRPr lang="ru-RU" sz="7200" b="1" dirty="0" smtClean="0">
              <a:latin typeface="Times New Roman" pitchFamily="18" charset="0"/>
              <a:cs typeface="Times New Roman" pitchFamily="18" charset="0"/>
            </a:endParaRPr>
          </a:p>
          <a:p>
            <a:r>
              <a:rPr lang="ru-RU" sz="7200" b="1" dirty="0" smtClean="0">
                <a:latin typeface="Times New Roman" pitchFamily="18" charset="0"/>
                <a:cs typeface="Times New Roman" pitchFamily="18" charset="0"/>
              </a:rPr>
              <a:t>Сегодня наиболее широко применяются электрические печи, </a:t>
            </a:r>
            <a:r>
              <a:rPr lang="ru-RU" sz="7200" b="1" dirty="0">
                <a:latin typeface="Times New Roman" pitchFamily="18" charset="0"/>
                <a:cs typeface="Times New Roman" pitchFamily="18" charset="0"/>
              </a:rPr>
              <a:t>прежде всего на предприятиях </a:t>
            </a:r>
            <a:r>
              <a:rPr lang="ru-RU" sz="7200" b="1" dirty="0" smtClean="0">
                <a:latin typeface="Times New Roman" pitchFamily="18" charset="0"/>
                <a:cs typeface="Times New Roman" pitchFamily="18" charset="0"/>
              </a:rPr>
              <a:t>художественной </a:t>
            </a:r>
            <a:r>
              <a:rPr lang="ru-RU" sz="7200" b="1" dirty="0">
                <a:latin typeface="Times New Roman" pitchFamily="18" charset="0"/>
                <a:cs typeface="Times New Roman" pitchFamily="18" charset="0"/>
              </a:rPr>
              <a:t>керамики. Другая область использования электрических печей —это обжиг высококачественных </a:t>
            </a:r>
            <a:r>
              <a:rPr lang="ru-RU" sz="7200" b="1" dirty="0" smtClean="0">
                <a:latin typeface="Times New Roman" pitchFamily="18" charset="0"/>
                <a:cs typeface="Times New Roman" pitchFamily="18" charset="0"/>
              </a:rPr>
              <a:t>облицовочных </a:t>
            </a:r>
            <a:r>
              <a:rPr lang="ru-RU" sz="7200" b="1" dirty="0">
                <a:latin typeface="Times New Roman" pitchFamily="18" charset="0"/>
                <a:cs typeface="Times New Roman" pitchFamily="18" charset="0"/>
              </a:rPr>
              <a:t>плиток, особенно с </a:t>
            </a:r>
            <a:r>
              <a:rPr lang="ru-RU" sz="7200" b="1" dirty="0" smtClean="0">
                <a:latin typeface="Times New Roman" pitchFamily="18" charset="0"/>
                <a:cs typeface="Times New Roman" pitchFamily="18" charset="0"/>
              </a:rPr>
              <a:t>цветными </a:t>
            </a:r>
            <a:r>
              <a:rPr lang="ru-RU" sz="7200" b="1" dirty="0">
                <a:latin typeface="Times New Roman" pitchFamily="18" charset="0"/>
                <a:cs typeface="Times New Roman" pitchFamily="18" charset="0"/>
              </a:rPr>
              <a:t>глазурями</a:t>
            </a:r>
          </a:p>
        </p:txBody>
      </p:sp>
    </p:spTree>
    <p:extLst>
      <p:ext uri="{BB962C8B-B14F-4D97-AF65-F5344CB8AC3E}">
        <p14:creationId xmlns="" xmlns:p14="http://schemas.microsoft.com/office/powerpoint/2010/main" val="2279052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a:solidFill>
            <a:schemeClr val="accent2">
              <a:lumMod val="75000"/>
            </a:schemeClr>
          </a:solidFill>
        </p:spPr>
        <p:txBody>
          <a:bodyPr>
            <a:normAutofit fontScale="90000"/>
          </a:bodyPr>
          <a:lstStyle/>
          <a:p>
            <a:r>
              <a:rPr lang="ru-RU" sz="3200" b="1" dirty="0" smtClean="0"/>
              <a:t/>
            </a:r>
            <a:br>
              <a:rPr lang="ru-RU" sz="3200" b="1" dirty="0" smtClean="0"/>
            </a:br>
            <a:r>
              <a:rPr lang="ru-RU" sz="2700" b="1" dirty="0" smtClean="0">
                <a:solidFill>
                  <a:schemeClr val="bg1"/>
                </a:solidFill>
              </a:rPr>
              <a:t>3</a:t>
            </a:r>
            <a:r>
              <a:rPr lang="ru-RU" sz="2700" b="1" dirty="0">
                <a:solidFill>
                  <a:schemeClr val="bg1"/>
                </a:solidFill>
              </a:rPr>
              <a:t>. БЕЗОПАСНОСТЬ И ЭКОЛОГИЧНОСТЬ РАБОТЫ В МАСТЕРСКИХ</a:t>
            </a:r>
            <a:r>
              <a:rPr lang="ru-RU" sz="2700" b="1" dirty="0"/>
              <a:t>.</a:t>
            </a:r>
            <a:r>
              <a:rPr lang="ru-RU" sz="3200" dirty="0"/>
              <a:t/>
            </a:r>
            <a:br>
              <a:rPr lang="ru-RU" sz="3200" dirty="0"/>
            </a:br>
            <a:endParaRPr lang="ru-RU" sz="3200" dirty="0"/>
          </a:p>
        </p:txBody>
      </p:sp>
      <p:sp>
        <p:nvSpPr>
          <p:cNvPr id="3" name="Объект 2"/>
          <p:cNvSpPr>
            <a:spLocks noGrp="1"/>
          </p:cNvSpPr>
          <p:nvPr>
            <p:ph idx="1"/>
          </p:nvPr>
        </p:nvSpPr>
        <p:spPr>
          <a:xfrm>
            <a:off x="457200" y="1600200"/>
            <a:ext cx="8229600" cy="506916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2"/>
          </a:fillRef>
          <a:effectRef idx="0">
            <a:scrgbClr r="0" g="0" b="0"/>
          </a:effectRef>
          <a:fontRef idx="major"/>
        </p:style>
        <p:txBody>
          <a:bodyPr>
            <a:normAutofit/>
          </a:bodyPr>
          <a:lstStyle/>
          <a:p>
            <a:pPr marL="0" indent="0">
              <a:buNone/>
            </a:pPr>
            <a:endParaRPr lang="ru-RU" sz="1400" b="1" dirty="0" smtClean="0"/>
          </a:p>
          <a:p>
            <a:pPr marL="0" indent="0">
              <a:buNone/>
            </a:pPr>
            <a:r>
              <a:rPr lang="ru-RU" sz="1400" b="1" dirty="0" smtClean="0"/>
              <a:t>1.  </a:t>
            </a:r>
            <a:r>
              <a:rPr lang="ru-RU" sz="1400" b="1" dirty="0"/>
              <a:t>Основным вредным и опасным производственным фактором при термической обработке изделий может быть повышенная температура материалов или поверхностей оборудования, </a:t>
            </a:r>
            <a:r>
              <a:rPr lang="ru-RU" sz="1400" b="1" dirty="0" smtClean="0"/>
              <a:t>повышенный </a:t>
            </a:r>
            <a:r>
              <a:rPr lang="ru-RU" sz="1400" b="1" dirty="0"/>
              <a:t>уровень теплового излучения. </a:t>
            </a:r>
            <a:endParaRPr lang="ru-RU" sz="1400" b="1" dirty="0" smtClean="0"/>
          </a:p>
          <a:p>
            <a:pPr marL="0" indent="0">
              <a:buNone/>
            </a:pPr>
            <a:r>
              <a:rPr lang="ru-RU" sz="1400" b="1" dirty="0"/>
              <a:t>2. Электротермическое оборудование имеет токоведущие части непосредственно в рабочем пространстве, зачастую без электрической изоляции. </a:t>
            </a:r>
            <a:endParaRPr lang="ru-RU" sz="1400" b="1" dirty="0" smtClean="0"/>
          </a:p>
          <a:p>
            <a:pPr marL="0" indent="0">
              <a:buNone/>
            </a:pPr>
            <a:r>
              <a:rPr lang="ru-RU" sz="1400" b="1" dirty="0"/>
              <a:t>3. Причиной загрязнения воздуха является пыль, образующаяся при дроблении, размоле и транспортировке измельченных материалов, механической обработке, отделке поверхности (оправка и зачистка), упаковка, расфасовка и т.п.</a:t>
            </a:r>
          </a:p>
          <a:p>
            <a:pPr marL="0" indent="0">
              <a:buNone/>
            </a:pPr>
            <a:r>
              <a:rPr lang="ru-RU" sz="1400" b="1" dirty="0"/>
              <a:t>4. Работа мельницы для измельчения твердых частиц характеризуется повышенным   уровнем шума.</a:t>
            </a:r>
          </a:p>
          <a:p>
            <a:pPr marL="0" indent="0">
              <a:buNone/>
            </a:pPr>
            <a:r>
              <a:rPr lang="ru-RU" sz="1400" b="1" dirty="0" smtClean="0"/>
              <a:t>5. Возникновению </a:t>
            </a:r>
            <a:r>
              <a:rPr lang="ru-RU" sz="1400" b="1" dirty="0"/>
              <a:t>пожара способствует наличие на объекте горючего вещества, окислителя и источника воспламенения. </a:t>
            </a:r>
            <a:endParaRPr lang="ru-RU" sz="1400" b="1" dirty="0" smtClean="0"/>
          </a:p>
          <a:p>
            <a:pPr marL="0" indent="0">
              <a:buNone/>
            </a:pPr>
            <a:r>
              <a:rPr lang="ru-RU" sz="1400" b="1" dirty="0" smtClean="0"/>
              <a:t>Выводы: керамическое </a:t>
            </a:r>
            <a:r>
              <a:rPr lang="ru-RU" sz="1400" b="1" dirty="0"/>
              <a:t>производство не наносит серьезного урона экологии, а вредные факторы, воздействующие на обучающихся  в большинстве случаев нейтрализуется несложными устройствами, либо применением индивидуальных средств защиты. Школьники могут и вовсе не принимать участия в процессе обжига, а пыльные процессы при зачистке при небольших объемах работ практически минимальны и средства индивидуальной защиты здесь выполнят свою функцию. </a:t>
            </a:r>
          </a:p>
          <a:p>
            <a:pPr marL="0" indent="0">
              <a:buNone/>
            </a:pPr>
            <a:r>
              <a:rPr lang="ru-RU" sz="1400" b="1" dirty="0"/>
              <a:t>По этим причинам организация керамической мастерской является наиболее благополучным направлением вложения инвестиций в сфере образования.  То есть, начиная с малой программы можно прийти к более высоким результатам. </a:t>
            </a:r>
          </a:p>
          <a:p>
            <a:endParaRPr lang="ru-RU" sz="1400" b="1" dirty="0"/>
          </a:p>
        </p:txBody>
      </p:sp>
    </p:spTree>
    <p:extLst>
      <p:ext uri="{BB962C8B-B14F-4D97-AF65-F5344CB8AC3E}">
        <p14:creationId xmlns="" xmlns:p14="http://schemas.microsoft.com/office/powerpoint/2010/main" val="2950129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0004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ru-RU" dirty="0" smtClean="0"/>
              <a:t/>
            </a:r>
            <a:br>
              <a:rPr lang="ru-RU" dirty="0" smtClean="0"/>
            </a:br>
            <a:r>
              <a:rPr lang="ru-RU" dirty="0" smtClean="0"/>
              <a:t>ЗАКЛЮЧЕНИЕ</a:t>
            </a:r>
            <a:r>
              <a:rPr lang="ru-RU" dirty="0"/>
              <a:t/>
            </a:r>
            <a:br>
              <a:rPr lang="ru-RU" dirty="0"/>
            </a:br>
            <a:endParaRPr lang="ru-RU" dirty="0"/>
          </a:p>
        </p:txBody>
      </p:sp>
      <p:sp>
        <p:nvSpPr>
          <p:cNvPr id="3" name="Объект 2"/>
          <p:cNvSpPr>
            <a:spLocks noGrp="1"/>
          </p:cNvSpPr>
          <p:nvPr>
            <p:ph idx="1"/>
          </p:nvPr>
        </p:nvSpPr>
        <p:spPr>
          <a:xfrm>
            <a:off x="214282" y="642918"/>
            <a:ext cx="8715436" cy="6098450"/>
          </a:xfrm>
          <a:effectLst>
            <a:glow rad="228600">
              <a:schemeClr val="accent2">
                <a:satMod val="175000"/>
                <a:alpha val="40000"/>
              </a:schemeClr>
            </a:glow>
          </a:effectLst>
          <a:scene3d>
            <a:camera prst="orthographicFront"/>
            <a:lightRig rig="threePt" dir="t"/>
          </a:scene3d>
          <a:sp3d>
            <a:bevelT w="101600" prst="riblet"/>
          </a:sp3d>
        </p:spPr>
        <p:style>
          <a:lnRef idx="2">
            <a:schemeClr val="accent5"/>
          </a:lnRef>
          <a:fillRef idx="1">
            <a:schemeClr val="lt1"/>
          </a:fillRef>
          <a:effectRef idx="0">
            <a:schemeClr val="accent5"/>
          </a:effectRef>
          <a:fontRef idx="minor">
            <a:schemeClr val="dk1"/>
          </a:fontRef>
        </p:style>
        <p:txBody>
          <a:bodyPr>
            <a:noAutofit/>
          </a:bodyPr>
          <a:lstStyle/>
          <a:p>
            <a:pPr marL="0" indent="0">
              <a:buNone/>
            </a:pPr>
            <a:r>
              <a:rPr lang="en-US" sz="1400" b="1" dirty="0" smtClean="0"/>
              <a:t>            </a:t>
            </a:r>
            <a:r>
              <a:rPr lang="ru-RU" sz="1600" b="1" dirty="0" smtClean="0">
                <a:latin typeface="Times New Roman" pitchFamily="18" charset="0"/>
                <a:cs typeface="Times New Roman" pitchFamily="18" charset="0"/>
              </a:rPr>
              <a:t>В </a:t>
            </a:r>
            <a:r>
              <a:rPr lang="ru-RU" sz="1600" b="1" dirty="0">
                <a:latin typeface="Times New Roman" pitchFamily="18" charset="0"/>
                <a:cs typeface="Times New Roman" pitchFamily="18" charset="0"/>
              </a:rPr>
              <a:t>результате обучения по данной методике, обучающиеся смогут проявить свой творческий потенциал в конструировании художественных изделий из керамики. Полученные ими знания и умения не только обогатят их внутренний мир и раскроют их новые качества, но и дадут возможность применить их на деле.   Разработанная технология производства художественных керамических изделий ручным способом. </a:t>
            </a:r>
            <a:r>
              <a:rPr lang="ru-RU" sz="1600" b="1" dirty="0" smtClean="0">
                <a:latin typeface="Times New Roman" pitchFamily="18" charset="0"/>
                <a:cs typeface="Times New Roman" pitchFamily="18" charset="0"/>
              </a:rPr>
              <a:t>Можно  </a:t>
            </a:r>
            <a:r>
              <a:rPr lang="ru-RU" sz="1600" b="1" dirty="0">
                <a:latin typeface="Times New Roman" pitchFamily="18" charset="0"/>
                <a:cs typeface="Times New Roman" pitchFamily="18" charset="0"/>
              </a:rPr>
              <a:t>также </a:t>
            </a:r>
            <a:r>
              <a:rPr lang="ru-RU" sz="1600" b="1" dirty="0" smtClean="0">
                <a:latin typeface="Times New Roman" pitchFamily="18" charset="0"/>
                <a:cs typeface="Times New Roman" pitchFamily="18" charset="0"/>
              </a:rPr>
              <a:t>использовать </a:t>
            </a:r>
            <a:r>
              <a:rPr lang="ru-RU" sz="1600" b="1" dirty="0">
                <a:latin typeface="Times New Roman" pitchFamily="18" charset="0"/>
                <a:cs typeface="Times New Roman" pitchFamily="18" charset="0"/>
              </a:rPr>
              <a:t>метод литья, </a:t>
            </a:r>
            <a:r>
              <a:rPr lang="ru-RU" sz="1600" b="1" dirty="0" smtClean="0">
                <a:latin typeface="Times New Roman" pitchFamily="18" charset="0"/>
                <a:cs typeface="Times New Roman" pitchFamily="18" charset="0"/>
              </a:rPr>
              <a:t>позволяющий </a:t>
            </a:r>
            <a:r>
              <a:rPr lang="ru-RU" sz="1600" b="1" dirty="0">
                <a:latin typeface="Times New Roman" pitchFamily="18" charset="0"/>
                <a:cs typeface="Times New Roman" pitchFamily="18" charset="0"/>
              </a:rPr>
              <a:t>создавать оригинальные изделия индивидуального </a:t>
            </a:r>
            <a:r>
              <a:rPr lang="ru-RU" sz="1600" b="1" dirty="0" smtClean="0">
                <a:latin typeface="Times New Roman" pitchFamily="18" charset="0"/>
                <a:cs typeface="Times New Roman" pitchFamily="18" charset="0"/>
              </a:rPr>
              <a:t>характера.             </a:t>
            </a:r>
          </a:p>
          <a:p>
            <a:pPr marL="0" indent="0">
              <a:buNone/>
            </a:pPr>
            <a:r>
              <a:rPr lang="ru-RU" sz="1600" b="1" dirty="0" smtClean="0">
                <a:latin typeface="Times New Roman" pitchFamily="18" charset="0"/>
                <a:cs typeface="Times New Roman" pitchFamily="18" charset="0"/>
              </a:rPr>
              <a:t>Был </a:t>
            </a:r>
            <a:r>
              <a:rPr lang="ru-RU" sz="1600" b="1" dirty="0">
                <a:latin typeface="Times New Roman" pitchFamily="18" charset="0"/>
                <a:cs typeface="Times New Roman" pitchFamily="18" charset="0"/>
              </a:rPr>
              <a:t>приобретен опыт  работы  с дополнительной технической и методической  литературой.    Проанализировав   особенности   изготовления  художественных изделий из керамики, принято решение о возможности  их применения к теме: « Формирование конструкторских знаний и умений учащихся на уроках технологии».                                                                  </a:t>
            </a:r>
            <a:r>
              <a:rPr lang="ru-RU" sz="1600" b="1" dirty="0" smtClean="0">
                <a:latin typeface="Times New Roman" pitchFamily="18" charset="0"/>
                <a:cs typeface="Times New Roman" pitchFamily="18" charset="0"/>
              </a:rPr>
              <a:t>                                                                                                     В </a:t>
            </a:r>
            <a:r>
              <a:rPr lang="ru-RU" sz="1600" b="1" dirty="0">
                <a:latin typeface="Times New Roman" pitchFamily="18" charset="0"/>
                <a:cs typeface="Times New Roman" pitchFamily="18" charset="0"/>
              </a:rPr>
              <a:t>художественно-конструкторской части  разработан   композиционный замысел,   конструктивные  элементы  керамического изделия с использованием архитектурных частей зданий. </a:t>
            </a:r>
          </a:p>
          <a:p>
            <a:pPr marL="0" indent="0">
              <a:buNone/>
            </a:pPr>
            <a:r>
              <a:rPr lang="ru-RU" sz="1600" b="1" dirty="0" smtClean="0">
                <a:latin typeface="Times New Roman" pitchFamily="18" charset="0"/>
                <a:cs typeface="Times New Roman" pitchFamily="18" charset="0"/>
              </a:rPr>
              <a:t>           В </a:t>
            </a:r>
            <a:r>
              <a:rPr lang="ru-RU" sz="1600" b="1" dirty="0">
                <a:latin typeface="Times New Roman" pitchFamily="18" charset="0"/>
                <a:cs typeface="Times New Roman" pitchFamily="18" charset="0"/>
              </a:rPr>
              <a:t>технологической части закреплены  знания по конструированию и изготовлен «Светильник-аром-лампа» по эскизу. </a:t>
            </a:r>
          </a:p>
          <a:p>
            <a:pPr marL="0" indent="0">
              <a:buNone/>
            </a:pPr>
            <a:r>
              <a:rPr lang="ru-RU" sz="1800" dirty="0"/>
              <a:t> </a:t>
            </a:r>
          </a:p>
        </p:txBody>
      </p:sp>
    </p:spTree>
    <p:extLst>
      <p:ext uri="{BB962C8B-B14F-4D97-AF65-F5344CB8AC3E}">
        <p14:creationId xmlns="" xmlns:p14="http://schemas.microsoft.com/office/powerpoint/2010/main" val="1664291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643998" cy="714380"/>
          </a:xfrm>
        </p:spPr>
        <p:style>
          <a:lnRef idx="1">
            <a:schemeClr val="accent6"/>
          </a:lnRef>
          <a:fillRef idx="2">
            <a:schemeClr val="accent6"/>
          </a:fillRef>
          <a:effectRef idx="1">
            <a:schemeClr val="accent6"/>
          </a:effectRef>
          <a:fontRef idx="minor">
            <a:schemeClr val="dk1"/>
          </a:fontRef>
        </p:style>
        <p:txBody>
          <a:bodyPr>
            <a:normAutofit/>
          </a:bodyPr>
          <a:lstStyle/>
          <a:p>
            <a:r>
              <a:rPr lang="ru-RU" sz="4000" b="1" dirty="0" smtClean="0">
                <a:latin typeface="Times New Roman" pitchFamily="18" charset="0"/>
                <a:cs typeface="Times New Roman" pitchFamily="18" charset="0"/>
              </a:rPr>
              <a:t>содержание</a:t>
            </a:r>
            <a:endParaRPr lang="ru-RU" sz="4000" b="1" dirty="0">
              <a:latin typeface="Times New Roman" pitchFamily="18" charset="0"/>
              <a:cs typeface="Times New Roman" pitchFamily="18" charset="0"/>
            </a:endParaRPr>
          </a:p>
        </p:txBody>
      </p:sp>
      <p:sp>
        <p:nvSpPr>
          <p:cNvPr id="3" name="Объект 2"/>
          <p:cNvSpPr>
            <a:spLocks noGrp="1"/>
          </p:cNvSpPr>
          <p:nvPr>
            <p:ph idx="1"/>
          </p:nvPr>
        </p:nvSpPr>
        <p:spPr>
          <a:xfrm>
            <a:off x="285720" y="1071546"/>
            <a:ext cx="5286412" cy="5572164"/>
          </a:xfrm>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ru-RU" sz="1400" b="1" cap="all" dirty="0">
                <a:latin typeface="Times New Roman" pitchFamily="18" charset="0"/>
                <a:cs typeface="Times New Roman" pitchFamily="18" charset="0"/>
              </a:rPr>
              <a:t>Введение</a:t>
            </a:r>
            <a:r>
              <a:rPr lang="ru-RU" sz="1400" b="1" cap="all"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a:p>
            <a:pPr marL="0" indent="0">
              <a:buNone/>
            </a:pPr>
            <a:r>
              <a:rPr lang="ru-RU" sz="1400" b="1" cap="all" dirty="0">
                <a:latin typeface="Times New Roman" pitchFamily="18" charset="0"/>
                <a:cs typeface="Times New Roman" pitchFamily="18" charset="0"/>
              </a:rPr>
              <a:t> 1</a:t>
            </a:r>
            <a:r>
              <a:rPr lang="ru-RU" sz="1400" b="1" dirty="0">
                <a:latin typeface="Times New Roman" pitchFamily="18" charset="0"/>
                <a:cs typeface="Times New Roman" pitchFamily="18" charset="0"/>
              </a:rPr>
              <a:t>. </a:t>
            </a:r>
            <a:r>
              <a:rPr lang="ru-RU" sz="1400" b="1" dirty="0" smtClean="0">
                <a:latin typeface="Times New Roman" pitchFamily="18" charset="0"/>
                <a:cs typeface="Times New Roman" pitchFamily="18" charset="0"/>
              </a:rPr>
              <a:t>ХУДОЖЕСТВЕННО-КОНСТРУКТОРСКАЯ ЧАСТЬ</a:t>
            </a:r>
            <a:endParaRPr lang="ru-RU" sz="1400" b="1" dirty="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1.1 </a:t>
            </a:r>
            <a:r>
              <a:rPr lang="ru-RU" sz="1400" b="1" dirty="0">
                <a:latin typeface="Times New Roman" pitchFamily="18" charset="0"/>
                <a:cs typeface="Times New Roman" pitchFamily="18" charset="0"/>
              </a:rPr>
              <a:t>Основные требования и показатели технической </a:t>
            </a:r>
            <a:r>
              <a:rPr lang="ru-RU" sz="1400" b="1" dirty="0" smtClean="0">
                <a:latin typeface="Times New Roman" pitchFamily="18" charset="0"/>
                <a:cs typeface="Times New Roman" pitchFamily="18" charset="0"/>
              </a:rPr>
              <a:t>эстетики</a:t>
            </a:r>
            <a:r>
              <a:rPr lang="en-US" sz="14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 </a:t>
            </a:r>
            <a:r>
              <a:rPr lang="ru-RU" sz="1400" b="1" dirty="0">
                <a:latin typeface="Times New Roman" pitchFamily="18" charset="0"/>
                <a:cs typeface="Times New Roman" pitchFamily="18" charset="0"/>
              </a:rPr>
              <a:t>при художественном конструировании изделий</a:t>
            </a:r>
            <a:r>
              <a:rPr lang="ru-RU"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1.2</a:t>
            </a:r>
            <a:r>
              <a:rPr lang="ru-RU" sz="1400" b="1" dirty="0">
                <a:latin typeface="Times New Roman" pitchFamily="18" charset="0"/>
                <a:cs typeface="Times New Roman" pitchFamily="18" charset="0"/>
              </a:rPr>
              <a:t>. Графическое построение </a:t>
            </a:r>
            <a:r>
              <a:rPr lang="ru-RU" sz="1400" b="1" dirty="0" smtClean="0">
                <a:latin typeface="Times New Roman" pitchFamily="18" charset="0"/>
                <a:cs typeface="Times New Roman" pitchFamily="18" charset="0"/>
              </a:rPr>
              <a:t>художественно-композиционного                            </a:t>
            </a:r>
            <a:r>
              <a:rPr lang="ru-RU" sz="1400" b="1" dirty="0">
                <a:latin typeface="Times New Roman" pitchFamily="18" charset="0"/>
                <a:cs typeface="Times New Roman" pitchFamily="18" charset="0"/>
              </a:rPr>
              <a:t>решения целостной формы проектируемого </a:t>
            </a:r>
            <a:r>
              <a:rPr lang="ru-RU" sz="1400" b="1" dirty="0" smtClean="0">
                <a:latin typeface="Times New Roman" pitchFamily="18" charset="0"/>
                <a:cs typeface="Times New Roman" pitchFamily="18" charset="0"/>
              </a:rPr>
              <a:t>изделия………….</a:t>
            </a:r>
            <a:endParaRPr lang="ru-RU" sz="1400" b="1" dirty="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2</a:t>
            </a:r>
            <a:r>
              <a:rPr lang="ru-RU" sz="1400" b="1" dirty="0">
                <a:latin typeface="Times New Roman" pitchFamily="18" charset="0"/>
                <a:cs typeface="Times New Roman" pitchFamily="18" charset="0"/>
              </a:rPr>
              <a:t>. </a:t>
            </a:r>
            <a:r>
              <a:rPr lang="ru-RU" sz="1400" b="1" dirty="0" smtClean="0">
                <a:latin typeface="Times New Roman" pitchFamily="18" charset="0"/>
                <a:cs typeface="Times New Roman" pitchFamily="18" charset="0"/>
              </a:rPr>
              <a:t>ТЕХНОЛОГИЧЕСКАЯ  ЧАСТЬ……………………………….</a:t>
            </a:r>
          </a:p>
          <a:p>
            <a:pPr marL="0" indent="0">
              <a:buNone/>
            </a:pPr>
            <a:r>
              <a:rPr lang="ru-RU" sz="1400" b="1" dirty="0" smtClean="0">
                <a:latin typeface="Times New Roman" pitchFamily="18" charset="0"/>
                <a:cs typeface="Times New Roman" pitchFamily="18" charset="0"/>
              </a:rPr>
              <a:t>2.1 Материалы………………………………………………………</a:t>
            </a:r>
          </a:p>
          <a:p>
            <a:pPr marL="0" indent="0">
              <a:buNone/>
            </a:pPr>
            <a:r>
              <a:rPr lang="ru-RU" sz="1400" b="1" dirty="0" smtClean="0">
                <a:latin typeface="Times New Roman" pitchFamily="18" charset="0"/>
                <a:cs typeface="Times New Roman" pitchFamily="18" charset="0"/>
              </a:rPr>
              <a:t>2.2</a:t>
            </a:r>
            <a:r>
              <a:rPr lang="ru-RU" sz="1400" b="1" dirty="0">
                <a:latin typeface="Times New Roman" pitchFamily="18" charset="0"/>
                <a:cs typeface="Times New Roman" pitchFamily="18" charset="0"/>
              </a:rPr>
              <a:t>.  Инструменты и оборудование </a:t>
            </a:r>
            <a:r>
              <a:rPr lang="ru-RU"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2.3</a:t>
            </a:r>
            <a:r>
              <a:rPr lang="ru-RU" sz="1400" b="1" dirty="0">
                <a:latin typeface="Times New Roman" pitchFamily="18" charset="0"/>
                <a:cs typeface="Times New Roman" pitchFamily="18" charset="0"/>
              </a:rPr>
              <a:t>. Варианты изготовления художественных керамических </a:t>
            </a:r>
            <a:r>
              <a:rPr lang="ru-RU" sz="1400" b="1" dirty="0" smtClean="0">
                <a:latin typeface="Times New Roman" pitchFamily="18" charset="0"/>
                <a:cs typeface="Times New Roman" pitchFamily="18" charset="0"/>
              </a:rPr>
              <a:t>изделий</a:t>
            </a:r>
            <a:r>
              <a:rPr lang="ru-RU" sz="1400" b="1" dirty="0">
                <a:latin typeface="Times New Roman" pitchFamily="18" charset="0"/>
                <a:cs typeface="Times New Roman" pitchFamily="18" charset="0"/>
              </a:rPr>
              <a:t>	</a:t>
            </a:r>
          </a:p>
          <a:p>
            <a:pPr marL="0" indent="0">
              <a:buNone/>
            </a:pPr>
            <a:r>
              <a:rPr lang="ru-RU" sz="1400" b="1" dirty="0" smtClean="0">
                <a:latin typeface="Times New Roman" pitchFamily="18" charset="0"/>
                <a:cs typeface="Times New Roman" pitchFamily="18" charset="0"/>
              </a:rPr>
              <a:t>2.4</a:t>
            </a:r>
            <a:r>
              <a:rPr lang="ru-RU" sz="1400" b="1" dirty="0">
                <a:latin typeface="Times New Roman" pitchFamily="18" charset="0"/>
                <a:cs typeface="Times New Roman" pitchFamily="18" charset="0"/>
              </a:rPr>
              <a:t>. Сушка</a:t>
            </a:r>
            <a:r>
              <a:rPr lang="ru-RU"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2.5</a:t>
            </a:r>
            <a:r>
              <a:rPr lang="ru-RU" sz="1400" b="1" dirty="0">
                <a:latin typeface="Times New Roman" pitchFamily="18" charset="0"/>
                <a:cs typeface="Times New Roman" pitchFamily="18" charset="0"/>
              </a:rPr>
              <a:t>. Обжиг</a:t>
            </a:r>
            <a:r>
              <a:rPr lang="ru-RU" sz="1400" b="1" dirty="0" smtClean="0">
                <a:latin typeface="Times New Roman" pitchFamily="18" charset="0"/>
                <a:cs typeface="Times New Roman" pitchFamily="18" charset="0"/>
              </a:rPr>
              <a:t>…………………………………………………………...</a:t>
            </a:r>
            <a:endParaRPr lang="ru-RU" sz="1400" b="1" dirty="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3 . БЕЗОПАСНОСТЬ И ЭКОЛОГИЧНОСТЬ  РАБОТЫ В  МАСТЕРСКИХ</a:t>
            </a:r>
          </a:p>
          <a:p>
            <a:pPr marL="0" indent="0">
              <a:buNone/>
            </a:pPr>
            <a:r>
              <a:rPr lang="ru-RU" sz="1400" b="1" dirty="0" smtClean="0">
                <a:latin typeface="Times New Roman" pitchFamily="18" charset="0"/>
                <a:cs typeface="Times New Roman" pitchFamily="18" charset="0"/>
              </a:rPr>
              <a:t>3.1.Анализ </a:t>
            </a:r>
            <a:r>
              <a:rPr lang="ru-RU" sz="1400" b="1" dirty="0">
                <a:latin typeface="Times New Roman" pitchFamily="18" charset="0"/>
                <a:cs typeface="Times New Roman" pitchFamily="18" charset="0"/>
              </a:rPr>
              <a:t>условий труда при производстве керамических </a:t>
            </a:r>
            <a:r>
              <a:rPr lang="ru-RU" sz="1400" b="1" dirty="0" smtClean="0">
                <a:latin typeface="Times New Roman" pitchFamily="18" charset="0"/>
                <a:cs typeface="Times New Roman" pitchFamily="18" charset="0"/>
              </a:rPr>
              <a:t>изделий</a:t>
            </a:r>
            <a:endParaRPr lang="ru-RU" sz="1400" b="1" dirty="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3.2 </a:t>
            </a:r>
            <a:r>
              <a:rPr lang="ru-RU" sz="1400" b="1" dirty="0">
                <a:latin typeface="Times New Roman" pitchFamily="18" charset="0"/>
                <a:cs typeface="Times New Roman" pitchFamily="18" charset="0"/>
              </a:rPr>
              <a:t>Пожарная безопасность при изготовлении керамических </a:t>
            </a:r>
            <a:r>
              <a:rPr lang="ru-RU" sz="1400" b="1" dirty="0" smtClean="0">
                <a:latin typeface="Times New Roman" pitchFamily="18" charset="0"/>
                <a:cs typeface="Times New Roman" pitchFamily="18" charset="0"/>
              </a:rPr>
              <a:t>изделий</a:t>
            </a:r>
            <a:endParaRPr lang="en-US" sz="1400" b="1" dirty="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ЗАКЛЮЧЕНИЕ…………………………………………………….</a:t>
            </a:r>
            <a:endParaRPr lang="ru-RU" sz="1400" b="1" dirty="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СПИСОК  ИСПОЛЬЗОВАННЫХ  ИСТОЧНИКОВ…………..</a:t>
            </a:r>
            <a:endParaRPr lang="ru-RU" sz="1400" b="1" dirty="0">
              <a:latin typeface="Times New Roman" pitchFamily="18" charset="0"/>
              <a:cs typeface="Times New Roman" pitchFamily="18" charset="0"/>
            </a:endParaRPr>
          </a:p>
          <a:p>
            <a:pPr marL="0" indent="0">
              <a:buNone/>
            </a:pPr>
            <a:r>
              <a:rPr lang="ru-RU" sz="1400" b="1" dirty="0" smtClean="0">
                <a:latin typeface="Times New Roman" pitchFamily="18" charset="0"/>
                <a:cs typeface="Times New Roman" pitchFamily="18" charset="0"/>
              </a:rPr>
              <a:t>ПРИЛОЖЕНИЯ</a:t>
            </a:r>
            <a:r>
              <a:rPr lang="ru-RU" sz="1400" b="1" dirty="0">
                <a:latin typeface="Times New Roman" pitchFamily="18" charset="0"/>
                <a:cs typeface="Times New Roman" pitchFamily="18" charset="0"/>
              </a:rPr>
              <a:t>	</a:t>
            </a: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86446" y="1428736"/>
            <a:ext cx="3071834" cy="40719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67312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256"/>
            <a:ext cx="3286148" cy="2143140"/>
          </a:xfrm>
        </p:spPr>
        <p:txBody>
          <a:bodyPr>
            <a:normAutofit/>
          </a:bodyPr>
          <a:lstStyle/>
          <a:p>
            <a:r>
              <a:rPr lang="ru-RU" sz="1600" b="1" dirty="0">
                <a:solidFill>
                  <a:srgbClr val="C00000"/>
                </a:solidFill>
                <a:latin typeface="Times New Roman" pitchFamily="18" charset="0"/>
                <a:cs typeface="Times New Roman" pitchFamily="18" charset="0"/>
              </a:rPr>
              <a:t>Свободное владение методами, приемами, формами продуктивной деятельности формируется при условии наличия теоретических знаний, а также качественного уровня практической подготовки обучающихся</a:t>
            </a:r>
            <a:r>
              <a:rPr lang="ru-RU" sz="1600" b="1" dirty="0">
                <a:solidFill>
                  <a:schemeClr val="accent2">
                    <a:lumMod val="60000"/>
                    <a:lumOff val="40000"/>
                  </a:schemeClr>
                </a:solidFill>
                <a:latin typeface="Times New Roman" pitchFamily="18" charset="0"/>
                <a:cs typeface="Times New Roman" pitchFamily="18" charset="0"/>
              </a:rPr>
              <a:t>.</a:t>
            </a:r>
          </a:p>
        </p:txBody>
      </p:sp>
      <p:sp>
        <p:nvSpPr>
          <p:cNvPr id="3" name="Объект 2"/>
          <p:cNvSpPr>
            <a:spLocks noGrp="1"/>
          </p:cNvSpPr>
          <p:nvPr>
            <p:ph idx="1"/>
          </p:nvPr>
        </p:nvSpPr>
        <p:spPr>
          <a:xfrm>
            <a:off x="3851920" y="188640"/>
            <a:ext cx="4834880" cy="5937523"/>
          </a:xfrm>
          <a:solidFill>
            <a:srgbClr val="FF0000"/>
          </a:solidFill>
        </p:spPr>
        <p:txBody>
          <a:bodyPr>
            <a:normAutofit fontScale="92500" lnSpcReduction="10000"/>
          </a:bodyPr>
          <a:lstStyle/>
          <a:p>
            <a:r>
              <a:rPr lang="ru-RU" dirty="0">
                <a:solidFill>
                  <a:schemeClr val="bg1"/>
                </a:solidFill>
                <a:latin typeface="Times New Roman" pitchFamily="18" charset="0"/>
                <a:cs typeface="Times New Roman" pitchFamily="18" charset="0"/>
              </a:rPr>
              <a:t>Актуальность </a:t>
            </a:r>
            <a:r>
              <a:rPr lang="ru-RU" dirty="0" smtClean="0">
                <a:solidFill>
                  <a:schemeClr val="bg1"/>
                </a:solidFill>
                <a:latin typeface="Times New Roman" pitchFamily="18" charset="0"/>
                <a:cs typeface="Times New Roman" pitchFamily="18" charset="0"/>
              </a:rPr>
              <a:t>данной </a:t>
            </a:r>
            <a:r>
              <a:rPr lang="ru-RU" dirty="0">
                <a:solidFill>
                  <a:schemeClr val="bg1"/>
                </a:solidFill>
                <a:latin typeface="Times New Roman" pitchFamily="18" charset="0"/>
                <a:cs typeface="Times New Roman" pitchFamily="18" charset="0"/>
              </a:rPr>
              <a:t>работы заключается в том, что сегодня,  очень важно </a:t>
            </a:r>
            <a:r>
              <a:rPr lang="ru-RU" dirty="0" smtClean="0">
                <a:solidFill>
                  <a:schemeClr val="bg1"/>
                </a:solidFill>
                <a:latin typeface="Times New Roman" pitchFamily="18" charset="0"/>
                <a:cs typeface="Times New Roman" pitchFamily="18" charset="0"/>
              </a:rPr>
              <a:t> </a:t>
            </a:r>
            <a:r>
              <a:rPr lang="ru-RU" sz="3000" dirty="0">
                <a:solidFill>
                  <a:schemeClr val="bg1"/>
                </a:solidFill>
                <a:latin typeface="Times New Roman" pitchFamily="18" charset="0"/>
                <a:cs typeface="Times New Roman" pitchFamily="18" charset="0"/>
              </a:rPr>
              <a:t>на уроках технологии в школе </a:t>
            </a:r>
            <a:r>
              <a:rPr lang="ru-RU" dirty="0" smtClean="0">
                <a:solidFill>
                  <a:schemeClr val="bg1"/>
                </a:solidFill>
                <a:latin typeface="Times New Roman" pitchFamily="18" charset="0"/>
                <a:cs typeface="Times New Roman" pitchFamily="18" charset="0"/>
              </a:rPr>
              <a:t>обеспечить </a:t>
            </a:r>
            <a:r>
              <a:rPr lang="ru-RU" dirty="0">
                <a:solidFill>
                  <a:schemeClr val="bg1"/>
                </a:solidFill>
                <a:latin typeface="Times New Roman" pitchFamily="18" charset="0"/>
                <a:cs typeface="Times New Roman" pitchFamily="18" charset="0"/>
              </a:rPr>
              <a:t>возможность приобретения обучающимися практического опыта в определении цели, задач, содержания и средств творческо-конструкторской деятельности. </a:t>
            </a:r>
          </a:p>
        </p:txBody>
      </p:sp>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6283"/>
          <a:stretch/>
        </p:blipFill>
        <p:spPr bwMode="auto">
          <a:xfrm>
            <a:off x="611560" y="476672"/>
            <a:ext cx="3024336" cy="34964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199203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16632"/>
            <a:ext cx="8715436" cy="1526418"/>
          </a:xfrm>
        </p:spPr>
        <p:style>
          <a:lnRef idx="1">
            <a:schemeClr val="accent3"/>
          </a:lnRef>
          <a:fillRef idx="2">
            <a:schemeClr val="accent3"/>
          </a:fillRef>
          <a:effectRef idx="1">
            <a:schemeClr val="accent3"/>
          </a:effectRef>
          <a:fontRef idx="minor">
            <a:schemeClr val="dk1"/>
          </a:fontRef>
        </p:style>
        <p:txBody>
          <a:bodyPr>
            <a:noAutofit/>
          </a:bodyPr>
          <a:lstStyle/>
          <a:p>
            <a:pPr algn="just"/>
            <a:r>
              <a:rPr lang="ru-RU" sz="1600" b="1" dirty="0" smtClean="0">
                <a:latin typeface="Times New Roman" pitchFamily="18" charset="0"/>
                <a:cs typeface="Times New Roman" pitchFamily="18" charset="0"/>
              </a:rPr>
              <a:t>          Цель </a:t>
            </a:r>
            <a:r>
              <a:rPr lang="ru-RU" sz="1600" b="1" dirty="0">
                <a:latin typeface="Times New Roman" pitchFamily="18" charset="0"/>
                <a:cs typeface="Times New Roman" pitchFamily="18" charset="0"/>
              </a:rPr>
              <a:t>дипломной </a:t>
            </a:r>
            <a:r>
              <a:rPr lang="ru-RU" sz="1600" b="1" dirty="0" smtClean="0">
                <a:latin typeface="Times New Roman" pitchFamily="18" charset="0"/>
                <a:cs typeface="Times New Roman" pitchFamily="18" charset="0"/>
              </a:rPr>
              <a:t>работы состоит в </a:t>
            </a:r>
            <a:r>
              <a:rPr lang="ru-RU" sz="1600" b="1" dirty="0">
                <a:latin typeface="Times New Roman" pitchFamily="18" charset="0"/>
                <a:cs typeface="Times New Roman" pitchFamily="18" charset="0"/>
              </a:rPr>
              <a:t>определение рационального </a:t>
            </a:r>
            <a:r>
              <a:rPr lang="ru-RU" sz="1600" b="1" dirty="0" smtClean="0">
                <a:latin typeface="Times New Roman" pitchFamily="18" charset="0"/>
                <a:cs typeface="Times New Roman" pitchFamily="18" charset="0"/>
              </a:rPr>
              <a:t>пути формирования </a:t>
            </a:r>
            <a:r>
              <a:rPr lang="ru-RU" sz="1600" b="1" dirty="0">
                <a:latin typeface="Times New Roman" pitchFamily="18" charset="0"/>
                <a:cs typeface="Times New Roman" pitchFamily="18" charset="0"/>
              </a:rPr>
              <a:t>конструкторских знаний и умений  учащихся на уроках технологии в </a:t>
            </a:r>
            <a:r>
              <a:rPr lang="ru-RU" sz="1600" b="1" dirty="0" smtClean="0">
                <a:latin typeface="Times New Roman" pitchFamily="18" charset="0"/>
                <a:cs typeface="Times New Roman" pitchFamily="18" charset="0"/>
              </a:rPr>
              <a:t>школе.  Одним </a:t>
            </a:r>
            <a:r>
              <a:rPr lang="ru-RU" sz="1600" b="1" dirty="0">
                <a:latin typeface="Times New Roman" pitchFamily="18" charset="0"/>
                <a:cs typeface="Times New Roman" pitchFamily="18" charset="0"/>
              </a:rPr>
              <a:t>из таких условий является передача художественного опыта от поколения к поколению как системы исторически сложившихся, «художественных» свойств и отношений, выработанных многими поколениями художников</a:t>
            </a:r>
            <a:r>
              <a:rPr lang="ru-RU" sz="1600" b="1" dirty="0" smtClean="0">
                <a:latin typeface="Times New Roman" pitchFamily="18" charset="0"/>
                <a:cs typeface="Times New Roman" pitchFamily="18" charset="0"/>
              </a:rPr>
              <a:t>.</a:t>
            </a:r>
            <a:r>
              <a:rPr lang="ru-RU" sz="1600" b="1" dirty="0">
                <a:latin typeface="Times New Roman" pitchFamily="18" charset="0"/>
                <a:cs typeface="Times New Roman" pitchFamily="18" charset="0"/>
              </a:rPr>
              <a:t> </a:t>
            </a:r>
          </a:p>
        </p:txBody>
      </p:sp>
      <p:sp>
        <p:nvSpPr>
          <p:cNvPr id="3" name="Объект 2"/>
          <p:cNvSpPr>
            <a:spLocks noGrp="1"/>
          </p:cNvSpPr>
          <p:nvPr>
            <p:ph idx="1"/>
          </p:nvPr>
        </p:nvSpPr>
        <p:spPr>
          <a:xfrm>
            <a:off x="214282" y="1857364"/>
            <a:ext cx="8643998" cy="4786346"/>
          </a:xfrm>
          <a:effectLst>
            <a:glow rad="228600">
              <a:schemeClr val="accent2">
                <a:satMod val="175000"/>
                <a:alpha val="40000"/>
              </a:schemeClr>
            </a:glow>
            <a:outerShdw blurRad="40000" dist="20000" dir="5400000" rotWithShape="0">
              <a:srgbClr val="000000">
                <a:alpha val="38000"/>
              </a:srgbClr>
            </a:outerShdw>
          </a:effectLst>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pPr indent="-216000" algn="ctr">
              <a:lnSpc>
                <a:spcPct val="120000"/>
              </a:lnSpc>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В </a:t>
            </a:r>
            <a:r>
              <a:rPr lang="ru-RU" b="1" dirty="0">
                <a:latin typeface="Times New Roman" pitchFamily="18" charset="0"/>
                <a:cs typeface="Times New Roman" pitchFamily="18" charset="0"/>
              </a:rPr>
              <a:t>процессе ознакомления обучающихся с </a:t>
            </a:r>
            <a:r>
              <a:rPr lang="ru-RU" b="1" dirty="0" smtClean="0">
                <a:latin typeface="Times New Roman" pitchFamily="18" charset="0"/>
                <a:cs typeface="Times New Roman" pitchFamily="18" charset="0"/>
              </a:rPr>
              <a:t>произведениями</a:t>
            </a:r>
          </a:p>
          <a:p>
            <a:pPr indent="-216000" algn="ctr">
              <a:lnSpc>
                <a:spcPct val="120000"/>
              </a:lnSpc>
              <a:buNone/>
            </a:pPr>
            <a:r>
              <a:rPr lang="ru-RU" b="1" dirty="0" smtClean="0">
                <a:latin typeface="Times New Roman" pitchFamily="18" charset="0"/>
                <a:cs typeface="Times New Roman" pitchFamily="18" charset="0"/>
              </a:rPr>
              <a:t>монументального </a:t>
            </a:r>
            <a:r>
              <a:rPr lang="ru-RU" b="1" dirty="0">
                <a:latin typeface="Times New Roman" pitchFamily="18" charset="0"/>
                <a:cs typeface="Times New Roman" pitchFamily="18" charset="0"/>
              </a:rPr>
              <a:t>искусства и декоративно- </a:t>
            </a:r>
            <a:r>
              <a:rPr lang="ru-RU" b="1" dirty="0" smtClean="0">
                <a:latin typeface="Times New Roman" pitchFamily="18" charset="0"/>
                <a:cs typeface="Times New Roman" pitchFamily="18" charset="0"/>
              </a:rPr>
              <a:t>прикладного</a:t>
            </a:r>
          </a:p>
          <a:p>
            <a:pPr indent="-216000" algn="ctr">
              <a:lnSpc>
                <a:spcPct val="120000"/>
              </a:lnSpc>
              <a:buNone/>
            </a:pPr>
            <a:r>
              <a:rPr lang="ru-RU" b="1" dirty="0" smtClean="0">
                <a:latin typeface="Times New Roman" pitchFamily="18" charset="0"/>
                <a:cs typeface="Times New Roman" pitchFamily="18" charset="0"/>
              </a:rPr>
              <a:t>творчества нужно решить </a:t>
            </a:r>
            <a:r>
              <a:rPr lang="ru-RU" b="1" dirty="0">
                <a:latin typeface="Times New Roman" pitchFamily="18" charset="0"/>
                <a:cs typeface="Times New Roman" pitchFamily="18" charset="0"/>
              </a:rPr>
              <a:t>следующие задачи</a:t>
            </a:r>
            <a:r>
              <a:rPr lang="ru-RU" b="1" dirty="0" smtClean="0">
                <a:latin typeface="Times New Roman" pitchFamily="18" charset="0"/>
                <a:cs typeface="Times New Roman" pitchFamily="18" charset="0"/>
              </a:rPr>
              <a:t>:</a:t>
            </a:r>
          </a:p>
          <a:p>
            <a:pPr lvl="0">
              <a:buNone/>
            </a:pPr>
            <a:r>
              <a:rPr lang="ru-RU" b="1" dirty="0">
                <a:latin typeface="Times New Roman" pitchFamily="18" charset="0"/>
                <a:cs typeface="Times New Roman" pitchFamily="18" charset="0"/>
              </a:rPr>
              <a:t> </a:t>
            </a:r>
            <a:r>
              <a:rPr lang="ru-RU" b="1" dirty="0" smtClean="0">
                <a:latin typeface="Times New Roman" pitchFamily="18" charset="0"/>
                <a:cs typeface="Times New Roman" pitchFamily="18" charset="0"/>
              </a:rPr>
              <a:t> 1.</a:t>
            </a:r>
            <a:r>
              <a:rPr lang="ru-RU" dirty="0" smtClean="0">
                <a:latin typeface="Times New Roman" pitchFamily="18" charset="0"/>
                <a:cs typeface="Times New Roman" pitchFamily="18" charset="0"/>
              </a:rPr>
              <a:t>Вызвать </a:t>
            </a:r>
            <a:r>
              <a:rPr lang="ru-RU" dirty="0">
                <a:latin typeface="Times New Roman" pitchFamily="18" charset="0"/>
                <a:cs typeface="Times New Roman" pitchFamily="18" charset="0"/>
              </a:rPr>
              <a:t>интерес у обучающихся к произведениям монументального искусства и декоративно- прикладного творчества, а также образам, раскрываемым в этих произведениях. Стимулировать желание внимательно рассматривать произведения живописи и графики, эмоционально откликаться на настроение художественного образа и учиться чувствовать красоту.</a:t>
            </a:r>
          </a:p>
          <a:p>
            <a:pPr lvl="0">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.Формировать </a:t>
            </a:r>
            <a:r>
              <a:rPr lang="ru-RU" dirty="0">
                <a:latin typeface="Times New Roman" pitchFamily="18" charset="0"/>
                <a:cs typeface="Times New Roman" pitchFamily="18" charset="0"/>
              </a:rPr>
              <a:t>у обучающихся представление о способе отражения окружающего мира, передаче своего отношения к этому миру.</a:t>
            </a:r>
          </a:p>
          <a:p>
            <a:pPr lvl="0">
              <a:buNone/>
            </a:pPr>
            <a:r>
              <a:rPr lang="ru-RU" b="1" dirty="0" smtClean="0">
                <a:latin typeface="Times New Roman" pitchFamily="18" charset="0"/>
                <a:cs typeface="Times New Roman" pitchFamily="18" charset="0"/>
              </a:rPr>
              <a:t>  3</a:t>
            </a:r>
            <a:r>
              <a:rPr lang="ru-RU" dirty="0" smtClean="0">
                <a:latin typeface="Times New Roman" pitchFamily="18" charset="0"/>
                <a:cs typeface="Times New Roman" pitchFamily="18" charset="0"/>
              </a:rPr>
              <a:t>.Познакомить </a:t>
            </a:r>
            <a:r>
              <a:rPr lang="ru-RU" dirty="0">
                <a:latin typeface="Times New Roman" pitchFamily="18" charset="0"/>
                <a:cs typeface="Times New Roman" pitchFamily="18" charset="0"/>
              </a:rPr>
              <a:t>обучающихся с выразительными средствами применяемыми в архитектуре, лепке, благодаря которым становится возможным создание художественного образа в объёме</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110474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style>
          <a:lnRef idx="2">
            <a:schemeClr val="accent4"/>
          </a:lnRef>
          <a:fillRef idx="1">
            <a:schemeClr val="lt1"/>
          </a:fillRef>
          <a:effectRef idx="0">
            <a:schemeClr val="accent4"/>
          </a:effectRef>
          <a:fontRef idx="minor">
            <a:schemeClr val="dk1"/>
          </a:fontRef>
        </p:style>
        <p:txBody>
          <a:bodyPr>
            <a:normAutofit/>
          </a:bodyPr>
          <a:lstStyle/>
          <a:p>
            <a:r>
              <a:rPr lang="ru-RU" sz="2400" cap="all" dirty="0" smtClean="0"/>
              <a:t> </a:t>
            </a:r>
            <a:r>
              <a:rPr lang="ru-RU" sz="2400" cap="all" dirty="0" smtClean="0">
                <a:latin typeface="Times New Roman" pitchFamily="18" charset="0"/>
                <a:cs typeface="Times New Roman" pitchFamily="18" charset="0"/>
              </a:rPr>
              <a:t>1</a:t>
            </a:r>
            <a:r>
              <a:rPr lang="ru-RU" sz="2400" b="1" cap="all" dirty="0">
                <a:latin typeface="Times New Roman" pitchFamily="18" charset="0"/>
                <a:cs typeface="Times New Roman" pitchFamily="18" charset="0"/>
              </a:rPr>
              <a:t>. </a:t>
            </a:r>
            <a:r>
              <a:rPr lang="ru-RU" sz="2400" b="1" dirty="0">
                <a:latin typeface="Times New Roman" pitchFamily="18" charset="0"/>
                <a:cs typeface="Times New Roman" pitchFamily="18" charset="0"/>
              </a:rPr>
              <a:t>ХУДОЖЕСТВЕННО-КОНСТРУКТОРСКАЯ ЧАСТЬ.</a:t>
            </a:r>
            <a:endParaRPr lang="ru-RU" sz="2400" dirty="0">
              <a:latin typeface="Times New Roman" pitchFamily="18" charset="0"/>
              <a:cs typeface="Times New Roman" pitchFamily="18" charset="0"/>
            </a:endParaRPr>
          </a:p>
        </p:txBody>
      </p:sp>
      <p:sp>
        <p:nvSpPr>
          <p:cNvPr id="3" name="Объект 2"/>
          <p:cNvSpPr>
            <a:spLocks noGrp="1"/>
          </p:cNvSpPr>
          <p:nvPr>
            <p:ph idx="1"/>
          </p:nvPr>
        </p:nvSpPr>
        <p:spPr>
          <a:xfrm>
            <a:off x="3995936" y="1124744"/>
            <a:ext cx="4690864" cy="4680520"/>
          </a:xfrm>
          <a:scene3d>
            <a:camera prst="orthographicFront"/>
            <a:lightRig rig="threePt" dir="t"/>
          </a:scene3d>
          <a:sp3d>
            <a:bevelT w="152400" h="50800" prst="softRound"/>
          </a:sp3d>
        </p:spPr>
        <p:style>
          <a:lnRef idx="1">
            <a:schemeClr val="accent2"/>
          </a:lnRef>
          <a:fillRef idx="3">
            <a:schemeClr val="accent2"/>
          </a:fillRef>
          <a:effectRef idx="2">
            <a:schemeClr val="accent2"/>
          </a:effectRef>
          <a:fontRef idx="minor">
            <a:schemeClr val="lt1"/>
          </a:fontRef>
        </p:style>
        <p:txBody>
          <a:bodyPr>
            <a:normAutofit fontScale="55000" lnSpcReduction="20000"/>
          </a:bodyPr>
          <a:lstStyle/>
          <a:p>
            <a:pPr>
              <a:lnSpc>
                <a:spcPct val="120000"/>
              </a:lnSpc>
              <a:buNone/>
            </a:pPr>
            <a:r>
              <a:rPr lang="ru-RU" sz="4000" dirty="0" smtClean="0">
                <a:latin typeface="Times New Roman" pitchFamily="18" charset="0"/>
                <a:cs typeface="Times New Roman" pitchFamily="18" charset="0"/>
              </a:rPr>
              <a:t>     </a:t>
            </a:r>
            <a:r>
              <a:rPr lang="ru-RU" sz="4400" dirty="0" smtClean="0">
                <a:latin typeface="Times New Roman" pitchFamily="18" charset="0"/>
                <a:cs typeface="Times New Roman" pitchFamily="18" charset="0"/>
              </a:rPr>
              <a:t>В данной работе будет представлена технология изготовления художественного изделия </a:t>
            </a:r>
            <a:r>
              <a:rPr lang="ru-RU" sz="4400" dirty="0">
                <a:latin typeface="Times New Roman" pitchFamily="18" charset="0"/>
                <a:cs typeface="Times New Roman" pitchFamily="18" charset="0"/>
              </a:rPr>
              <a:t>в технике керамики методом конструирования и моделирования. В частности, необходимо разработать объемную </a:t>
            </a:r>
            <a:r>
              <a:rPr lang="ru-RU" sz="4400" dirty="0" smtClean="0">
                <a:latin typeface="Times New Roman" pitchFamily="18" charset="0"/>
                <a:cs typeface="Times New Roman" pitchFamily="18" charset="0"/>
              </a:rPr>
              <a:t>медаль какого- </a:t>
            </a:r>
            <a:r>
              <a:rPr lang="ru-RU" sz="4400" dirty="0">
                <a:latin typeface="Times New Roman" pitchFamily="18" charset="0"/>
                <a:cs typeface="Times New Roman" pitchFamily="18" charset="0"/>
              </a:rPr>
              <a:t>либо строения (дома, замка), в виде декоративного изделия или имеющего утилитарное назначение.</a:t>
            </a:r>
            <a:r>
              <a:rPr lang="ru-RU" sz="4000" dirty="0">
                <a:latin typeface="Times New Roman" pitchFamily="18" charset="0"/>
                <a:cs typeface="Times New Roman" pitchFamily="18" charset="0"/>
              </a:rPr>
              <a:t> </a:t>
            </a:r>
            <a:endParaRPr lang="ru-RU" sz="4000" b="1" dirty="0">
              <a:latin typeface="Times New Roman" pitchFamily="18" charset="0"/>
              <a:cs typeface="Times New Roman" pitchFamily="18" charset="0"/>
            </a:endParaRPr>
          </a:p>
        </p:txBody>
      </p:sp>
      <p:pic>
        <p:nvPicPr>
          <p:cNvPr id="6" name="Рисунок 5" descr="H:\ТГПИ\Новая папка\SAM_6603.JPG"/>
          <p:cNvPicPr/>
          <p:nvPr/>
        </p:nvPicPr>
        <p:blipFill rotWithShape="1">
          <a:blip r:embed="rId2" cstate="print">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l="16585" t="3604" r="18807" b="10295"/>
          <a:stretch/>
        </p:blipFill>
        <p:spPr bwMode="auto">
          <a:xfrm>
            <a:off x="443345" y="1136073"/>
            <a:ext cx="3311237" cy="4710545"/>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24730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95936" y="214290"/>
            <a:ext cx="4933782" cy="6429419"/>
          </a:xfrm>
          <a:effectLst>
            <a:glow rad="228600">
              <a:schemeClr val="accent2">
                <a:satMod val="175000"/>
                <a:alpha val="40000"/>
              </a:schemeClr>
            </a:glow>
            <a:outerShdw blurRad="40000" dist="20000" dir="5400000" rotWithShape="0">
              <a:srgbClr val="000000">
                <a:alpha val="38000"/>
              </a:srgbClr>
            </a:outerShdw>
          </a:effectLst>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0" indent="0">
              <a:lnSpc>
                <a:spcPct val="150000"/>
              </a:lnSpc>
              <a:buNone/>
            </a:pPr>
            <a:r>
              <a:rPr lang="ru-RU" sz="1800" b="1" dirty="0" smtClean="0">
                <a:solidFill>
                  <a:srgbClr val="002060"/>
                </a:solidFill>
                <a:latin typeface="Times New Roman" pitchFamily="18" charset="0"/>
                <a:cs typeface="Times New Roman" pitchFamily="18" charset="0"/>
              </a:rPr>
              <a:t>Изделие должно носить декоративный характер и представлять из себя настольный вариант медали. Продукт должен отвечать эстетическим, эргономическим и экологическим требованиям, сочетать в себе художественную ценность и технологичность</a:t>
            </a:r>
            <a:r>
              <a:rPr lang="ru-RU" sz="1800" b="1" dirty="0">
                <a:solidFill>
                  <a:srgbClr val="002060"/>
                </a:solidFill>
                <a:latin typeface="Times New Roman" pitchFamily="18" charset="0"/>
                <a:cs typeface="Times New Roman" pitchFamily="18" charset="0"/>
              </a:rPr>
              <a:t> Выбранный в данной работе материал отвечает всем этим требованиям, кроме того изготовление глиняных(керамических) изделий имеет очень давние традиции. </a:t>
            </a:r>
            <a:r>
              <a:rPr lang="ru-RU" sz="1800" b="1" dirty="0" smtClean="0">
                <a:solidFill>
                  <a:srgbClr val="002060"/>
                </a:solidFill>
                <a:latin typeface="Times New Roman" pitchFamily="18" charset="0"/>
                <a:cs typeface="Times New Roman" pitchFamily="18" charset="0"/>
              </a:rPr>
              <a:t>В </a:t>
            </a:r>
            <a:r>
              <a:rPr lang="ru-RU" sz="1800" b="1" dirty="0">
                <a:solidFill>
                  <a:srgbClr val="002060"/>
                </a:solidFill>
                <a:latin typeface="Times New Roman" pitchFamily="18" charset="0"/>
                <a:cs typeface="Times New Roman" pitchFamily="18" charset="0"/>
              </a:rPr>
              <a:t>настоящее время керамикой называют изделия, изготовленные из глины с последующим однократным или двукратным обжигом</a:t>
            </a:r>
            <a:r>
              <a:rPr lang="ru-RU" sz="1800" b="1" dirty="0" smtClean="0">
                <a:solidFill>
                  <a:srgbClr val="002060"/>
                </a:solidFill>
                <a:latin typeface="Times New Roman" pitchFamily="18" charset="0"/>
                <a:cs typeface="Times New Roman" pitchFamily="18" charset="0"/>
              </a:rPr>
              <a:t>.</a:t>
            </a:r>
            <a:r>
              <a:rPr lang="ru-RU" sz="1800" dirty="0" smtClean="0">
                <a:latin typeface="Times New Roman" pitchFamily="18" charset="0"/>
                <a:cs typeface="Times New Roman" pitchFamily="18" charset="0"/>
              </a:rPr>
              <a:t> </a:t>
            </a:r>
            <a:r>
              <a:rPr lang="ru-RU" sz="1800" b="1" dirty="0" smtClean="0">
                <a:solidFill>
                  <a:srgbClr val="002060"/>
                </a:solidFill>
                <a:latin typeface="Times New Roman" pitchFamily="18" charset="0"/>
                <a:cs typeface="Times New Roman" pitchFamily="18" charset="0"/>
              </a:rPr>
              <a:t>В соответствии с темой работы и согласно поставленным задачам необходимо разработать оригинал-макет художественного произведения, в частности «</a:t>
            </a:r>
            <a:r>
              <a:rPr lang="ru-RU" sz="1800" b="1" dirty="0" err="1" smtClean="0">
                <a:solidFill>
                  <a:srgbClr val="002060"/>
                </a:solidFill>
                <a:latin typeface="Times New Roman" pitchFamily="18" charset="0"/>
                <a:cs typeface="Times New Roman" pitchFamily="18" charset="0"/>
              </a:rPr>
              <a:t>Светильник-аром-лампа</a:t>
            </a:r>
            <a:r>
              <a:rPr lang="ru-RU" sz="1800" b="1" dirty="0" smtClean="0">
                <a:solidFill>
                  <a:srgbClr val="002060"/>
                </a:solidFill>
                <a:latin typeface="Times New Roman" pitchFamily="18" charset="0"/>
                <a:cs typeface="Times New Roman" pitchFamily="18" charset="0"/>
              </a:rPr>
              <a:t>» с использованием архитектурных  мотивов.</a:t>
            </a:r>
            <a:endParaRPr lang="ru-RU" sz="1800" b="1" dirty="0">
              <a:solidFill>
                <a:srgbClr val="002060"/>
              </a:solidFill>
              <a:latin typeface="Times New Roman" pitchFamily="18" charset="0"/>
              <a:cs typeface="Times New Roman" pitchFamily="18" charset="0"/>
            </a:endParaRPr>
          </a:p>
        </p:txBody>
      </p:sp>
      <p:pic>
        <p:nvPicPr>
          <p:cNvPr id="5" name="Рисунок 4" descr="H:\ТГПИ\Новая папка\SAM_6596.JPG"/>
          <p:cNvPicPr/>
          <p:nvPr/>
        </p:nvPicPr>
        <p:blipFill rotWithShape="1">
          <a:blip r:embed="rId2" cstate="print">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l="9301" r="4790"/>
          <a:stretch/>
        </p:blipFill>
        <p:spPr bwMode="auto">
          <a:xfrm>
            <a:off x="214282" y="714356"/>
            <a:ext cx="3595719" cy="5214974"/>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523393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286124"/>
            <a:ext cx="3422184" cy="3286148"/>
          </a:xfrm>
        </p:spPr>
        <p:txBody>
          <a:bodyPr>
            <a:noAutofit/>
          </a:bodyPr>
          <a:lstStyle/>
          <a:p>
            <a:pPr algn="l"/>
            <a:r>
              <a:rPr lang="ru-RU" sz="1600" dirty="0">
                <a:latin typeface="Times New Roman" pitchFamily="18" charset="0"/>
                <a:cs typeface="Times New Roman" pitchFamily="18" charset="0"/>
              </a:rPr>
              <a:t>Последовательность работы над общим </a:t>
            </a:r>
            <a:r>
              <a:rPr lang="ru-RU" sz="1600" dirty="0" smtClean="0">
                <a:latin typeface="Times New Roman" pitchFamily="18" charset="0"/>
                <a:cs typeface="Times New Roman" pitchFamily="18" charset="0"/>
              </a:rPr>
              <a:t>рисунком делятся на этапы:</a:t>
            </a:r>
            <a:r>
              <a:rPr lang="ru-RU" sz="1600" dirty="0">
                <a:latin typeface="Times New Roman" pitchFamily="18" charset="0"/>
                <a:cs typeface="Times New Roman" pitchFamily="18" charset="0"/>
              </a:rPr>
              <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1 этап – </a:t>
            </a:r>
            <a:r>
              <a:rPr lang="ru-RU" sz="1600" dirty="0" smtClean="0">
                <a:latin typeface="Times New Roman" pitchFamily="18" charset="0"/>
                <a:cs typeface="Times New Roman" pitchFamily="18" charset="0"/>
              </a:rPr>
              <a:t>поиск  </a:t>
            </a:r>
            <a:r>
              <a:rPr lang="ru-RU" sz="1600" dirty="0">
                <a:latin typeface="Times New Roman" pitchFamily="18" charset="0"/>
                <a:cs typeface="Times New Roman" pitchFamily="18" charset="0"/>
              </a:rPr>
              <a:t>композиции;</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2 этап – определение основных форм и пропорций рисунка;</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3 этап – Уточнение основных форм;</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4 этап – подробный анализ  строения  всех форм;</a:t>
            </a:r>
            <a:br>
              <a:rPr lang="ru-RU" sz="1600" dirty="0">
                <a:latin typeface="Times New Roman" pitchFamily="18" charset="0"/>
                <a:cs typeface="Times New Roman" pitchFamily="18" charset="0"/>
              </a:rPr>
            </a:br>
            <a:r>
              <a:rPr lang="ru-RU" sz="1600" dirty="0">
                <a:latin typeface="Times New Roman" pitchFamily="18" charset="0"/>
                <a:cs typeface="Times New Roman" pitchFamily="18" charset="0"/>
              </a:rPr>
              <a:t>5 этап – завершение детальная проработка всех конструктивных элементов изделия</a:t>
            </a:r>
          </a:p>
        </p:txBody>
      </p:sp>
      <p:sp>
        <p:nvSpPr>
          <p:cNvPr id="3" name="Объект 2"/>
          <p:cNvSpPr>
            <a:spLocks noGrp="1"/>
          </p:cNvSpPr>
          <p:nvPr>
            <p:ph idx="1"/>
          </p:nvPr>
        </p:nvSpPr>
        <p:spPr>
          <a:xfrm>
            <a:off x="3851920" y="332656"/>
            <a:ext cx="4834880" cy="6239616"/>
          </a:xfrm>
          <a:solidFill>
            <a:srgbClr val="FFFF00"/>
          </a:solidFill>
        </p:spPr>
        <p:txBody>
          <a:bodyPr>
            <a:normAutofit fontScale="92500" lnSpcReduction="20000"/>
          </a:bodyPr>
          <a:lstStyle/>
          <a:p>
            <a:r>
              <a:rPr lang="ru-RU" dirty="0">
                <a:latin typeface="Times New Roman" pitchFamily="18" charset="0"/>
                <a:cs typeface="Times New Roman" pitchFamily="18" charset="0"/>
              </a:rPr>
              <a:t>Цель задания – получение студентом первых навыков формирования </a:t>
            </a:r>
            <a:r>
              <a:rPr lang="ru-RU" dirty="0" smtClean="0">
                <a:latin typeface="Times New Roman" pitchFamily="18" charset="0"/>
                <a:cs typeface="Times New Roman" pitchFamily="18" charset="0"/>
              </a:rPr>
              <a:t>объемной   модели</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Задачи – знакомство с методикой и техникой выполнения объёмных художественных изделий в технике керамики методом конструирования и моделирования; освоение приемов лепки и моделирования, приемов работы с глиной или полимерной глиной, изготовлении объема;</a:t>
            </a:r>
          </a:p>
          <a:p>
            <a:endParaRPr lang="ru-RU" dirty="0"/>
          </a:p>
        </p:txBody>
      </p:sp>
      <p:pic>
        <p:nvPicPr>
          <p:cNvPr id="149" name="Рисунок 148" descr="H:\ТГПИ\Новая папка\SAM_6589.JPG"/>
          <p:cNvPicPr/>
          <p:nvPr/>
        </p:nvPicPr>
        <p:blipFill>
          <a:blip r:embed="rId2" cstate="print">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683568" y="357166"/>
            <a:ext cx="2673986" cy="2785107"/>
          </a:xfrm>
          <a:prstGeom prst="rect">
            <a:avLst/>
          </a:prstGeom>
          <a:noFill/>
          <a:ln>
            <a:noFill/>
          </a:ln>
        </p:spPr>
      </p:pic>
    </p:spTree>
    <p:extLst>
      <p:ext uri="{BB962C8B-B14F-4D97-AF65-F5344CB8AC3E}">
        <p14:creationId xmlns="" xmlns:p14="http://schemas.microsoft.com/office/powerpoint/2010/main" val="420727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500306"/>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l"/>
            <a:r>
              <a:rPr lang="ru-RU" sz="2000" dirty="0" smtClean="0"/>
              <a:t/>
            </a:r>
            <a:br>
              <a:rPr lang="ru-RU" sz="2000" dirty="0" smtClean="0"/>
            </a:br>
            <a:r>
              <a:rPr lang="ru-RU" sz="2000" dirty="0" smtClean="0"/>
              <a:t>                                                              </a:t>
            </a:r>
            <a:r>
              <a:rPr lang="ru-RU" sz="2000" b="1" dirty="0" smtClean="0">
                <a:latin typeface="Times New Roman" pitchFamily="18" charset="0"/>
                <a:cs typeface="Times New Roman" pitchFamily="18" charset="0"/>
              </a:rPr>
              <a:t>2. Технологическая часть</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Основными для выполнения задания по конструированию и моделированию являются простые в обращении  доступные материалы, такие как картон и бумага пластические массы, глины. Ещё древние заметили, что глина во влажном состоянии легко принимает любую форму. Позднее человек научился закреплять эту форму обжигом (первоначально -на обычном костре, со временем появилась горновая печь, затем электропечь и.т.д.) и создал сосуды для хранения пищи и воды.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 нашем </a:t>
            </a:r>
            <a:r>
              <a:rPr lang="ru-RU" sz="2000" dirty="0">
                <a:latin typeface="Times New Roman" pitchFamily="18" charset="0"/>
                <a:cs typeface="Times New Roman" pitchFamily="18" charset="0"/>
              </a:rPr>
              <a:t>случае модель лепят от руки, руководствуясь эскизом и мастерством мастера. В процессе </a:t>
            </a:r>
            <a:r>
              <a:rPr lang="ru-RU" sz="2000" dirty="0" smtClean="0">
                <a:latin typeface="Times New Roman" pitchFamily="18" charset="0"/>
                <a:cs typeface="Times New Roman" pitchFamily="18" charset="0"/>
              </a:rPr>
              <a:t>работы </a:t>
            </a:r>
            <a:r>
              <a:rPr lang="ru-RU" sz="2000" dirty="0">
                <a:latin typeface="Times New Roman" pitchFamily="18" charset="0"/>
                <a:cs typeface="Times New Roman" pitchFamily="18" charset="0"/>
              </a:rPr>
              <a:t>используются инструменты для </a:t>
            </a:r>
            <a:r>
              <a:rPr lang="ru-RU" sz="2000" dirty="0" smtClean="0">
                <a:latin typeface="Times New Roman" pitchFamily="18" charset="0"/>
                <a:cs typeface="Times New Roman" pitchFamily="18" charset="0"/>
              </a:rPr>
              <a:t>лепки это </a:t>
            </a:r>
            <a:r>
              <a:rPr lang="ru-RU" sz="2000" dirty="0">
                <a:latin typeface="Times New Roman" pitchFamily="18" charset="0"/>
                <a:cs typeface="Times New Roman" pitchFamily="18" charset="0"/>
              </a:rPr>
              <a:t>стеки, </a:t>
            </a:r>
            <a:r>
              <a:rPr lang="ru-RU" sz="2000" dirty="0" smtClean="0">
                <a:latin typeface="Times New Roman" pitchFamily="18" charset="0"/>
                <a:cs typeface="Times New Roman" pitchFamily="18" charset="0"/>
              </a:rPr>
              <a:t>разной формы</a:t>
            </a:r>
            <a:r>
              <a:rPr lang="ru-RU" sz="2000" dirty="0">
                <a:latin typeface="Times New Roman" pitchFamily="18" charset="0"/>
                <a:cs typeface="Times New Roman" pitchFamily="18" charset="0"/>
              </a:rPr>
              <a:t>, нож.</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Объект 2"/>
          <p:cNvSpPr>
            <a:spLocks noGrp="1"/>
          </p:cNvSpPr>
          <p:nvPr>
            <p:ph idx="1"/>
          </p:nvPr>
        </p:nvSpPr>
        <p:spPr>
          <a:xfrm>
            <a:off x="285720" y="2643182"/>
            <a:ext cx="8572560" cy="4214818"/>
          </a:xfrm>
          <a:effectLst>
            <a:glow rad="228600">
              <a:schemeClr val="accent6">
                <a:satMod val="175000"/>
                <a:alpha val="40000"/>
              </a:schemeClr>
            </a:glow>
            <a:outerShdw blurRad="40000" dist="20000" dir="5400000" rotWithShape="0">
              <a:srgbClr val="000000">
                <a:alpha val="38000"/>
              </a:srgbClr>
            </a:outerShdw>
          </a:effectLst>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a:lstStyle/>
          <a:p>
            <a:endParaRPr lang="ru-RU" dirty="0"/>
          </a:p>
          <a:p>
            <a:endParaRPr lang="ru-RU" dirty="0"/>
          </a:p>
          <a:p>
            <a:pPr marL="0" indent="0">
              <a:buNone/>
            </a:pPr>
            <a:endParaRPr lang="ru-RU" dirty="0"/>
          </a:p>
        </p:txBody>
      </p:sp>
      <p:sp>
        <p:nvSpPr>
          <p:cNvPr id="7" name="Rectangle 7"/>
          <p:cNvSpPr>
            <a:spLocks noChangeArrowheads="1"/>
          </p:cNvSpPr>
          <p:nvPr/>
        </p:nvSpPr>
        <p:spPr bwMode="auto">
          <a:xfrm>
            <a:off x="0" y="571480"/>
            <a:ext cx="45719" cy="1754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endParaRPr lang="ru-RU" altLang="ru-RU" dirty="0"/>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152400" y="6096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43306" y="2928934"/>
            <a:ext cx="1500198" cy="1000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Рисунок 14" descr="H:\Яковенко диплом\SAM_6582.JPG"/>
          <p:cNvPicPr/>
          <p:nvPr/>
        </p:nvPicPr>
        <p:blipFill rotWithShape="1">
          <a:blip r:embed="rId3" cstate="print">
            <a:extLst>
              <a:ext uri="{BEBA8EAE-BF5A-486C-A8C5-ECC9F3942E4B}">
                <a14:imgProps xmlns="" xmlns:a14="http://schemas.microsoft.com/office/drawing/2010/main">
                  <a14:imgLayer r:embed="rId4">
                    <a14:imgEffect>
                      <a14:brightnessContrast bright="20000" contrast="20000"/>
                    </a14:imgEffect>
                  </a14:imgLayer>
                </a14:imgProps>
              </a:ext>
              <a:ext uri="{28A0092B-C50C-407E-A947-70E740481C1C}">
                <a14:useLocalDpi xmlns="" xmlns:a14="http://schemas.microsoft.com/office/drawing/2010/main" val="0"/>
              </a:ext>
            </a:extLst>
          </a:blip>
          <a:srcRect l="18616" t="9011" r="11203" b="34199"/>
          <a:stretch/>
        </p:blipFill>
        <p:spPr bwMode="auto">
          <a:xfrm>
            <a:off x="3643306" y="5357826"/>
            <a:ext cx="1500198" cy="1285884"/>
          </a:xfrm>
          <a:prstGeom prst="rect">
            <a:avLst/>
          </a:prstGeom>
          <a:noFill/>
          <a:ln>
            <a:noFill/>
          </a:ln>
          <a:extLst>
            <a:ext uri="{53640926-AAD7-44D8-BBD7-CCE9431645EC}">
              <a14:shadowObscured xmlns="" xmlns:a14="http://schemas.microsoft.com/office/drawing/2010/main"/>
            </a:ext>
          </a:extLst>
        </p:spPr>
      </p:pic>
      <p:pic>
        <p:nvPicPr>
          <p:cNvPr id="16" name="Рисунок 15" descr="H:\Яковенко диплом\SAM_6571.JPG"/>
          <p:cNvPicPr/>
          <p:nvPr/>
        </p:nvPicPr>
        <p:blipFill rotWithShape="1">
          <a:blip r:embed="rId5" cstate="print">
            <a:extLst>
              <a:ext uri="{BEBA8EAE-BF5A-486C-A8C5-ECC9F3942E4B}">
                <a14:imgProps xmlns="" xmlns:a14="http://schemas.microsoft.com/office/drawing/2010/main">
                  <a14:imgLayer r:embed="rId6">
                    <a14:imgEffect>
                      <a14:brightnessContrast bright="20000" contrast="20000"/>
                    </a14:imgEffect>
                  </a14:imgLayer>
                </a14:imgProps>
              </a:ext>
              <a:ext uri="{28A0092B-C50C-407E-A947-70E740481C1C}">
                <a14:useLocalDpi xmlns="" xmlns:a14="http://schemas.microsoft.com/office/drawing/2010/main" val="0"/>
              </a:ext>
            </a:extLst>
          </a:blip>
          <a:srcRect l="18616" t="4938" r="21747" b="9259"/>
          <a:stretch/>
        </p:blipFill>
        <p:spPr bwMode="auto">
          <a:xfrm>
            <a:off x="5572132" y="2928934"/>
            <a:ext cx="2714644" cy="3714776"/>
          </a:xfrm>
          <a:prstGeom prst="rect">
            <a:avLst/>
          </a:prstGeom>
          <a:noFill/>
          <a:ln>
            <a:noFill/>
          </a:ln>
          <a:extLst>
            <a:ext uri="{53640926-AAD7-44D8-BBD7-CCE9431645EC}">
              <a14:shadowObscured xmlns="" xmlns:a14="http://schemas.microsoft.com/office/drawing/2010/main"/>
            </a:ext>
          </a:extLst>
        </p:spPr>
      </p:pic>
      <p:pic>
        <p:nvPicPr>
          <p:cNvPr id="3075" name="Picture 3"/>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57224" y="3000372"/>
            <a:ext cx="2453922" cy="3643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643306" y="4071942"/>
            <a:ext cx="1500198" cy="11430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1452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715436" cy="785794"/>
          </a:xfrm>
        </p:spPr>
        <p:style>
          <a:lnRef idx="1">
            <a:schemeClr val="accent2"/>
          </a:lnRef>
          <a:fillRef idx="2">
            <a:schemeClr val="accent2"/>
          </a:fillRef>
          <a:effectRef idx="1">
            <a:schemeClr val="accent2"/>
          </a:effectRef>
          <a:fontRef idx="minor">
            <a:schemeClr val="dk1"/>
          </a:fontRef>
        </p:style>
        <p:txBody>
          <a:bodyPr>
            <a:noAutofit/>
          </a:bodyPr>
          <a:lstStyle/>
          <a:p>
            <a:r>
              <a:rPr lang="ru-RU" sz="2400" b="1" dirty="0" smtClean="0">
                <a:latin typeface="Times New Roman" pitchFamily="18" charset="0"/>
                <a:cs typeface="Times New Roman" pitchFamily="18" charset="0"/>
              </a:rPr>
              <a:t>Каждое изделие обязательно должно находится на щите или подставке.</a:t>
            </a:r>
            <a:endParaRPr lang="ru-RU" sz="2400" b="1" dirty="0">
              <a:latin typeface="Times New Roman" pitchFamily="18" charset="0"/>
              <a:cs typeface="Times New Roman" pitchFamily="18" charset="0"/>
            </a:endParaRPr>
          </a:p>
        </p:txBody>
      </p:sp>
      <p:sp>
        <p:nvSpPr>
          <p:cNvPr id="3" name="Объект 2"/>
          <p:cNvSpPr>
            <a:spLocks noGrp="1"/>
          </p:cNvSpPr>
          <p:nvPr>
            <p:ph sz="half" idx="2"/>
          </p:nvPr>
        </p:nvSpPr>
        <p:spPr>
          <a:xfrm>
            <a:off x="214282" y="857232"/>
            <a:ext cx="8715436" cy="2071702"/>
          </a:xfrm>
        </p:spPr>
        <p:style>
          <a:lnRef idx="1">
            <a:schemeClr val="accent4"/>
          </a:lnRef>
          <a:fillRef idx="2">
            <a:schemeClr val="accent4"/>
          </a:fillRef>
          <a:effectRef idx="1">
            <a:schemeClr val="accent4"/>
          </a:effectRef>
          <a:fontRef idx="minor">
            <a:schemeClr val="dk1"/>
          </a:fontRef>
        </p:style>
        <p:txBody>
          <a:bodyPr>
            <a:noAutofit/>
          </a:bodyPr>
          <a:lstStyle/>
          <a:p>
            <a:r>
              <a:rPr lang="ru-RU" sz="1600" b="1" dirty="0" smtClean="0">
                <a:latin typeface="Times New Roman" pitchFamily="18" charset="0"/>
                <a:cs typeface="Times New Roman" pitchFamily="18" charset="0"/>
              </a:rPr>
              <a:t>На рабочем месте должно быть требуемое количество глины и набор инструментов. </a:t>
            </a:r>
          </a:p>
          <a:p>
            <a:r>
              <a:rPr lang="ru-RU" sz="1600" b="1" dirty="0" smtClean="0">
                <a:latin typeface="Times New Roman" pitchFamily="18" charset="0"/>
                <a:cs typeface="Times New Roman" pitchFamily="18" charset="0"/>
              </a:rPr>
              <a:t>Лепить можно по- разному, но чаще всего накладывают из глины общую форму изделия, а затем приступают к ее проработке. Иногда накладывают слой глины необходимой толщины, выравнивают ее, переносят контуры изделия и стеками срезают излишки глины. После этого приступают к самой лепке, которую выполняют пальцами. Пальцы должны как бы скользить по лепимому изделию, но скользить так, чтобы одновременно надавливать на глину, придавая ей требуемую форму. </a:t>
            </a:r>
            <a:endParaRPr lang="ru-RU" sz="1600" b="1" dirty="0" smtClean="0">
              <a:latin typeface="Arial" pitchFamily="34" charset="0"/>
              <a:cs typeface="Arial" pitchFamily="34" charset="0"/>
            </a:endParaRPr>
          </a:p>
          <a:p>
            <a:endParaRPr lang="ru-RU" sz="1600" dirty="0"/>
          </a:p>
        </p:txBody>
      </p:sp>
      <p:sp>
        <p:nvSpPr>
          <p:cNvPr id="4" name="Прямоугольник 3"/>
          <p:cNvSpPr/>
          <p:nvPr/>
        </p:nvSpPr>
        <p:spPr>
          <a:xfrm>
            <a:off x="2286000" y="3152001"/>
            <a:ext cx="4572000" cy="461665"/>
          </a:xfrm>
          <a:prstGeom prst="rect">
            <a:avLst/>
          </a:prstGeom>
        </p:spPr>
        <p:txBody>
          <a:bodyPr>
            <a:spAutoFit/>
          </a:bodyPr>
          <a:lstStyle/>
          <a:p>
            <a:pPr lvl="0" algn="ctr">
              <a:spcBef>
                <a:spcPct val="0"/>
              </a:spcBef>
              <a:defRPr/>
            </a:pPr>
            <a:r>
              <a:rPr lang="ru-RU" sz="1200" dirty="0" smtClean="0">
                <a:solidFill>
                  <a:schemeClr val="dk1"/>
                </a:solidFill>
              </a:rPr>
              <a:t/>
            </a:r>
            <a:br>
              <a:rPr lang="ru-RU" sz="1200" dirty="0" smtClean="0">
                <a:solidFill>
                  <a:schemeClr val="dk1"/>
                </a:solidFill>
              </a:rPr>
            </a:br>
            <a:endParaRPr lang="ru-RU" sz="1200" dirty="0">
              <a:solidFill>
                <a:schemeClr val="dk1"/>
              </a:solidFill>
            </a:endParaRPr>
          </a:p>
        </p:txBody>
      </p:sp>
      <p:sp>
        <p:nvSpPr>
          <p:cNvPr id="5" name="Заголовок 1"/>
          <p:cNvSpPr txBox="1">
            <a:spLocks/>
          </p:cNvSpPr>
          <p:nvPr/>
        </p:nvSpPr>
        <p:spPr>
          <a:xfrm>
            <a:off x="214282" y="3000372"/>
            <a:ext cx="8715436" cy="571504"/>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2400" b="1"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dk1"/>
                </a:solidFill>
                <a:effectLst/>
                <a:uLnTx/>
                <a:uFillTx/>
                <a:latin typeface="Times New Roman" pitchFamily="18" charset="0"/>
                <a:cs typeface="Times New Roman" pitchFamily="18" charset="0"/>
              </a:rPr>
              <a:t>Нам понадобятся следующие инструменты</a:t>
            </a:r>
            <a:r>
              <a:rPr kumimoji="0" lang="ru-RU" sz="2400" b="0" i="0" u="none" strike="noStrike" kern="1200" cap="none" spc="0" normalizeH="0" baseline="0" noProof="0" dirty="0" smtClean="0">
                <a:ln>
                  <a:noFill/>
                </a:ln>
                <a:solidFill>
                  <a:schemeClr val="dk1"/>
                </a:solidFill>
                <a:effectLst/>
                <a:uLnTx/>
                <a:uFillTx/>
                <a:latin typeface="Times New Roman" pitchFamily="18" charset="0"/>
                <a:cs typeface="Times New Roman" pitchFamily="18" charset="0"/>
              </a:rPr>
              <a:t/>
            </a:r>
            <a:br>
              <a:rPr kumimoji="0" lang="ru-RU" sz="2400" b="0" i="0" u="none" strike="noStrike" kern="1200" cap="none" spc="0" normalizeH="0" baseline="0" noProof="0" dirty="0" smtClean="0">
                <a:ln>
                  <a:noFill/>
                </a:ln>
                <a:solidFill>
                  <a:schemeClr val="dk1"/>
                </a:solidFill>
                <a:effectLst/>
                <a:uLnTx/>
                <a:uFillTx/>
                <a:latin typeface="Times New Roman" pitchFamily="18" charset="0"/>
                <a:cs typeface="Times New Roman" pitchFamily="18" charset="0"/>
              </a:rPr>
            </a:br>
            <a:endParaRPr kumimoji="0" lang="ru-RU" sz="2400" b="0" i="0" u="none" strike="noStrike" kern="1200" cap="none" spc="0" normalizeH="0" baseline="0" noProof="0" dirty="0">
              <a:ln>
                <a:noFill/>
              </a:ln>
              <a:solidFill>
                <a:schemeClr val="dk1"/>
              </a:solidFill>
              <a:effectLst/>
              <a:uLnTx/>
              <a:uFillTx/>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4282" y="3643314"/>
            <a:ext cx="4143404" cy="1857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14876" y="3643314"/>
            <a:ext cx="4214842" cy="1857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214282" y="5572140"/>
            <a:ext cx="871543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b="1" dirty="0" smtClean="0">
                <a:latin typeface="Times New Roman" pitchFamily="18" charset="0"/>
                <a:cs typeface="Times New Roman" pitchFamily="18" charset="0"/>
              </a:rPr>
              <a:t>Пособия и инструменты- щиты из строганных досок или фанеры толщиной не менее 20 мм., подставки – турнетки; измерительные инструменты- а- циркуль; б- кронциркуль; в- угольники; </a:t>
            </a:r>
          </a:p>
          <a:p>
            <a:r>
              <a:rPr lang="ru-RU" b="1" dirty="0" smtClean="0">
                <a:latin typeface="Times New Roman" pitchFamily="18" charset="0"/>
                <a:cs typeface="Times New Roman" pitchFamily="18" charset="0"/>
              </a:rPr>
              <a:t>инструменты для лепки – стеки, лопатки, ножи, цикли.</a:t>
            </a:r>
            <a:endParaRPr lang="ru-RU"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535892906"/>
      </p:ext>
    </p:extLst>
  </p:cSld>
  <p:clrMapOvr>
    <a:masterClrMapping/>
  </p:clrMapOvr>
</p:sld>
</file>

<file path=ppt/theme/theme1.xml><?xml version="1.0" encoding="utf-8"?>
<a:theme xmlns:a="http://schemas.openxmlformats.org/drawingml/2006/main" name="Тема Office">
  <a:themeElements>
    <a:clrScheme name="Другая 3">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2727</TotalTime>
  <Words>1513</Words>
  <Application>Microsoft Office PowerPoint</Application>
  <PresentationFormat>Экран (4:3)</PresentationFormat>
  <Paragraphs>97</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содержание</vt:lpstr>
      <vt:lpstr>Свободное владение методами, приемами, формами продуктивной деятельности формируется при условии наличия теоретических знаний, а также качественного уровня практической подготовки обучающихся.</vt:lpstr>
      <vt:lpstr>          Цель дипломной работы состоит в определение рационального пути формирования конструкторских знаний и умений  учащихся на уроках технологии в школе.  Одним из таких условий является передача художественного опыта от поколения к поколению как системы исторически сложившихся, «художественных» свойств и отношений, выработанных многими поколениями художников. </vt:lpstr>
      <vt:lpstr> 1. ХУДОЖЕСТВЕННО-КОНСТРУКТОРСКАЯ ЧАСТЬ.</vt:lpstr>
      <vt:lpstr>Слайд 6</vt:lpstr>
      <vt:lpstr>Последовательность работы над общим рисунком делятся на этапы: 1 этап – поиск  композиции; 2 этап – определение основных форм и пропорций рисунка; 3 этап – Уточнение основных форм; 4 этап – подробный анализ  строения  всех форм; 5 этап – завершение детальная проработка всех конструктивных элементов изделия</vt:lpstr>
      <vt:lpstr>                                                               2. Технологическая часть        Основными для выполнения задания по конструированию и моделированию являются простые в обращении  доступные материалы, такие как картон и бумага пластические массы, глины. Ещё древние заметили, что глина во влажном состоянии легко принимает любую форму. Позднее человек научился закреплять эту форму обжигом (первоначально -на обычном костре, со временем появилась горновая печь, затем электропечь и.т.д.) и создал сосуды для хранения пищи и воды.  В нашем случае модель лепят от руки, руководствуясь эскизом и мастерством мастера. В процессе работы используются инструменты для лепки это стеки, разной формы, нож. </vt:lpstr>
      <vt:lpstr>Каждое изделие обязательно должно находится на щите или подставке.</vt:lpstr>
      <vt:lpstr>Слайд 10</vt:lpstr>
      <vt:lpstr>Слайд 11</vt:lpstr>
      <vt:lpstr>Детальная проработка изделия</vt:lpstr>
      <vt:lpstr>Слайд 13</vt:lpstr>
      <vt:lpstr>Затем  мы сушим изделие</vt:lpstr>
      <vt:lpstr>О б ж и г </vt:lpstr>
      <vt:lpstr> 3. БЕЗОПАСНОСТЬ И ЭКОЛОГИЧНОСТЬ РАБОТЫ В МАСТЕРСКИХ. </vt:lpstr>
      <vt:lpstr> ЗАКЛЮЧЕНИЕ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И НАУКИ РОССИЙСКОЙ ФЕДЕРАЦИИ ФЕДЕРАЛЬНОЕ ГОСУДАРСТВЕННОЕ БЮДЖЕТНОЕ ОБРАЗОВАТЕЛЬНОЕ УЧРЕЖДЕНИЕ ВЫСШЕГО ПРОФЕССИОНАЛЬНОГО ОБРАЗОВАНИЯ «РОСТОВСКИЙ ГОСУДАРСТВЕННЫЙ ЭКОНОМИЧЕСКИЙ УНИВЕРСИТЕТ (РИНХ)» ТАГАНРОГСКИЙ ИНСТИТУТ ИМЕНИ А.П.ЧЕХОВА                                                                (филиал)федерального государственного бюджетного образовательного учреждения высшего профессионального образования «Ростовский государственный экономический университет (РИНХ)»</dc:title>
  <dc:creator>Karpenko Anna</dc:creator>
  <cp:lastModifiedBy>Xpirit</cp:lastModifiedBy>
  <cp:revision>190</cp:revision>
  <dcterms:modified xsi:type="dcterms:W3CDTF">2018-04-05T17:56:32Z</dcterms:modified>
</cp:coreProperties>
</file>