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93" r:id="rId11"/>
    <p:sldId id="267" r:id="rId12"/>
    <p:sldId id="268" r:id="rId13"/>
    <p:sldId id="269" r:id="rId14"/>
    <p:sldId id="270" r:id="rId15"/>
    <p:sldId id="271" r:id="rId16"/>
    <p:sldId id="275" r:id="rId17"/>
    <p:sldId id="278" r:id="rId18"/>
    <p:sldId id="286" r:id="rId19"/>
    <p:sldId id="287" r:id="rId20"/>
    <p:sldId id="288" r:id="rId21"/>
    <p:sldId id="289" r:id="rId22"/>
    <p:sldId id="290" r:id="rId23"/>
    <p:sldId id="281" r:id="rId24"/>
    <p:sldId id="282" r:id="rId25"/>
    <p:sldId id="285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92CB0-4E4B-401B-A776-8DEE32F0BECF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D4050-9B46-42F0-913F-59346A6657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306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D4050-9B46-42F0-913F-59346A66575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27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D4050-9B46-42F0-913F-59346A66575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B5DBB-DC5F-4AE7-A19F-10B388F89D9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6789E-7335-44C3-BB9E-A65BF712A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source=wiz&amp;fp=2&amp;img_url=http://www.dcorpdirect.com/qmark.jpg&amp;p=2&amp;text=%D0%BA%D0%B0%D1%80%D1%82%D0%B8%D0%BD%D0%BA%D0%B0%20%D0%B2%D0%BE%D0%BF%D1%80%D0%BE%D1%81&amp;noreask=1&amp;pos=70&amp;lr=56&amp;rpt=simage&amp;nojs=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ru/yandsearch?source=wiz&amp;fp=0&amp;img_url=http://rybkovskaya.files.wordpress.com/2011/07/5914702.jpg&amp;text=%D0%BA%D0%B0%D1%80%D1%82%D0%B8%D0%BD%D0%BA%D0%B0%20%D0%B2%D0%BE%D0%BF%D1%80%D0%BE%D1%81&amp;noreask=1&amp;pos=12&amp;lr=56&amp;rpt=simage&amp;nojs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yandex.ru/yandsearch?source=wiz&amp;fp=1&amp;img_url=http://www.diets.ru/data/cache/2011may/17/07/221058_70055-700x500.jpg&amp;p=1&amp;text=%D0%BA%D0%B0%D1%80%D1%82%D0%B8%D0%BD%D0%BA%D0%B0%20%D0%B2%D0%BE%D0%BF%D1%80%D0%BE%D1%81&amp;noreask=1&amp;pos=30&amp;lr=56&amp;rpt=simage&amp;nojs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6215105"/>
          </a:xfrm>
        </p:spPr>
        <p:txBody>
          <a:bodyPr>
            <a:normAutofit/>
          </a:bodyPr>
          <a:lstStyle/>
          <a:p>
            <a:pPr hangingPunct="0"/>
            <a:r>
              <a:rPr lang="ru-RU" sz="3100" b="1" dirty="0">
                <a:latin typeface="Book Antiqua" pitchFamily="18" charset="0"/>
              </a:rPr>
              <a:t/>
            </a:r>
            <a:br>
              <a:rPr lang="ru-RU" sz="3100" b="1" dirty="0">
                <a:latin typeface="Book Antiqua" pitchFamily="18" charset="0"/>
              </a:rPr>
            </a:br>
            <a:r>
              <a:rPr lang="ru-RU" sz="4900" b="1" dirty="0" smtClean="0">
                <a:latin typeface="Book Antiqua" pitchFamily="18" charset="0"/>
              </a:rPr>
              <a:t>МАСТЕР-КЛАСС</a:t>
            </a:r>
            <a:r>
              <a:rPr lang="ru-RU" sz="3100" b="1" dirty="0" smtClean="0">
                <a:latin typeface="Book Antiqua" pitchFamily="18" charset="0"/>
              </a:rPr>
              <a:t/>
            </a:r>
            <a:br>
              <a:rPr lang="ru-RU" sz="3100" b="1" dirty="0" smtClean="0">
                <a:latin typeface="Book Antiqua" pitchFamily="18" charset="0"/>
              </a:rPr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600" b="1" dirty="0">
                <a:latin typeface="Book Antiqua" pitchFamily="18" charset="0"/>
              </a:rPr>
              <a:t>«Развитие речи у дошкольников посредством обучения рассказыванию по картине»</a:t>
            </a:r>
            <a:r>
              <a:rPr lang="ru-RU" sz="36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</a:rPr>
              <a:t> </a:t>
            </a:r>
            <a:r>
              <a:rPr lang="ru-RU" sz="3600" dirty="0">
                <a:latin typeface="Book Antiqua" pitchFamily="18" charset="0"/>
              </a:rPr>
              <a:t/>
            </a:r>
            <a:br>
              <a:rPr lang="ru-RU" sz="3600" dirty="0">
                <a:latin typeface="Book Antiqua" pitchFamily="18" charset="0"/>
              </a:rPr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Book Antiqua" pitchFamily="18" charset="0"/>
              </a:rPr>
              <a:t>Виды </a:t>
            </a:r>
            <a:r>
              <a:rPr lang="ru-RU" sz="3600" b="1" dirty="0">
                <a:latin typeface="Book Antiqua" pitchFamily="18" charset="0"/>
              </a:rPr>
              <a:t>рассказывания по </a:t>
            </a:r>
            <a:r>
              <a:rPr lang="ru-RU" sz="3600" b="1" dirty="0" smtClean="0">
                <a:latin typeface="Book Antiqua" pitchFamily="18" charset="0"/>
              </a:rPr>
              <a:t>картине</a:t>
            </a:r>
            <a:r>
              <a:rPr lang="ru-RU" sz="3600" b="1" dirty="0">
                <a:latin typeface="Book Antiqua" pitchFamily="18" charset="0"/>
              </a:rPr>
              <a:t>.</a:t>
            </a:r>
            <a:r>
              <a:rPr lang="ru-RU" sz="3600" dirty="0" smtClean="0">
                <a:latin typeface="Book Antiqua" pitchFamily="18" charset="0"/>
              </a:rPr>
              <a:t/>
            </a:r>
            <a:br>
              <a:rPr lang="ru-RU" sz="3600" dirty="0" smtClean="0">
                <a:latin typeface="Book Antiqua" pitchFamily="18" charset="0"/>
              </a:rPr>
            </a:br>
            <a:endParaRPr lang="ru-RU" sz="36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>
            <a:normAutofit fontScale="62500" lnSpcReduction="20000"/>
          </a:bodyPr>
          <a:lstStyle/>
          <a:p>
            <a:pPr lvl="0" hangingPunct="0"/>
            <a:r>
              <a:rPr lang="ru-RU" b="1" dirty="0">
                <a:latin typeface="Book Antiqua" pitchFamily="18" charset="0"/>
              </a:rPr>
              <a:t>Описание предметных картин </a:t>
            </a:r>
            <a:r>
              <a:rPr lang="ru-RU" dirty="0">
                <a:latin typeface="Book Antiqua" pitchFamily="18" charset="0"/>
              </a:rPr>
              <a:t>— связное последовательное описание предметов, животных, их качеств, свойств, действий, образа жизни.</a:t>
            </a:r>
          </a:p>
          <a:p>
            <a:pPr lvl="0" hangingPunct="0"/>
            <a:r>
              <a:rPr lang="ru-RU" b="1" dirty="0">
                <a:latin typeface="Book Antiqua" pitchFamily="18" charset="0"/>
              </a:rPr>
              <a:t>Описание сюжетной картины </a:t>
            </a:r>
            <a:r>
              <a:rPr lang="ru-RU" dirty="0">
                <a:latin typeface="Book Antiqua" pitchFamily="18" charset="0"/>
              </a:rPr>
              <a:t>— описание ситуации, не выходящей за пределы содержания картины. Чаще всего это высказывание типа контаминации (дается и описание, и сюжет).</a:t>
            </a:r>
          </a:p>
          <a:p>
            <a:pPr lvl="0" hangingPunct="0"/>
            <a:r>
              <a:rPr lang="ru-RU" b="1" dirty="0">
                <a:latin typeface="Book Antiqua" pitchFamily="18" charset="0"/>
              </a:rPr>
              <a:t>Рассказ по последовательной сюжетной серии картин</a:t>
            </a:r>
            <a:r>
              <a:rPr lang="ru-RU" b="1" i="1" dirty="0">
                <a:latin typeface="Book Antiqua" pitchFamily="18" charset="0"/>
              </a:rPr>
              <a:t>.</a:t>
            </a:r>
            <a:r>
              <a:rPr lang="ru-RU" dirty="0">
                <a:latin typeface="Book Antiqua" pitchFamily="18" charset="0"/>
              </a:rPr>
              <a:t> Ребенок рассказывает о содержании каждой сюжетной картинки из серии, связывая их в один рассказ. Дети учатся рассказывать в определенной последовательности, логически связывая одно событие с другим, овладевают структурой повествования, в котором есть начало, середина, конец.</a:t>
            </a:r>
          </a:p>
          <a:p>
            <a:pPr lvl="0" hangingPunct="0"/>
            <a:r>
              <a:rPr lang="ru-RU" b="1" dirty="0">
                <a:latin typeface="Book Antiqua" pitchFamily="18" charset="0"/>
              </a:rPr>
              <a:t>Повествовательный рассказ по сюжетной картине</a:t>
            </a:r>
            <a:r>
              <a:rPr lang="ru-RU" b="1" i="1" dirty="0">
                <a:latin typeface="Book Antiqua" pitchFamily="18" charset="0"/>
              </a:rPr>
              <a:t>.</a:t>
            </a:r>
            <a:r>
              <a:rPr lang="ru-RU" dirty="0">
                <a:latin typeface="Book Antiqua" pitchFamily="18" charset="0"/>
              </a:rPr>
              <a:t> Ребенок придумывает начало и конец к изображенному на картине эпизоду. От него требуется не только осмыслить содержание картины и передать его в слове, но и с помощью воображения создать предшествующие и последующие события.</a:t>
            </a:r>
          </a:p>
          <a:p>
            <a:r>
              <a:rPr lang="ru-RU" b="1" dirty="0">
                <a:latin typeface="Book Antiqua" pitchFamily="18" charset="0"/>
              </a:rPr>
              <a:t>Описание пейзажной картины и натюрморта</a:t>
            </a:r>
            <a:r>
              <a:rPr lang="ru-RU" dirty="0">
                <a:latin typeface="Book Antiqua" pitchFamily="18" charset="0"/>
              </a:rPr>
              <a:t>, навеянное настроением, часто включает элементы повествования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Book Antiqua" pitchFamily="18" charset="0"/>
              </a:rPr>
              <a:t>Методика проведения обучения  рассказыванию по картине:</a:t>
            </a:r>
            <a:r>
              <a:rPr lang="ru-RU" sz="3600" dirty="0">
                <a:latin typeface="Book Antiqua" pitchFamily="18" charset="0"/>
              </a:rPr>
              <a:t/>
            </a:r>
            <a:br>
              <a:rPr lang="ru-RU" sz="3600" dirty="0">
                <a:latin typeface="Book Antiqua" pitchFamily="18" charset="0"/>
              </a:rPr>
            </a:br>
            <a:endParaRPr lang="ru-RU" sz="36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b="1" dirty="0">
                <a:latin typeface="Book Antiqua" pitchFamily="18" charset="0"/>
              </a:rPr>
              <a:t>Эмоциональное начало.</a:t>
            </a:r>
            <a:endParaRPr lang="ru-RU" dirty="0">
              <a:latin typeface="Book Antiqua" pitchFamily="18" charset="0"/>
            </a:endParaRPr>
          </a:p>
          <a:p>
            <a:pPr lvl="0"/>
            <a:r>
              <a:rPr lang="ru-RU" b="1" dirty="0">
                <a:latin typeface="Book Antiqua" pitchFamily="18" charset="0"/>
              </a:rPr>
              <a:t>Краткая вступительная беседа, устанавливающая связь НОД с предшествующими наблюдениями, играми, другой деятельностью.</a:t>
            </a:r>
            <a:r>
              <a:rPr lang="ru-RU" dirty="0">
                <a:latin typeface="Book Antiqua" pitchFamily="18" charset="0"/>
              </a:rPr>
              <a:t>  </a:t>
            </a:r>
            <a:endParaRPr lang="ru-RU" dirty="0" smtClean="0">
              <a:latin typeface="Book Antiqua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Book Antiqua" pitchFamily="18" charset="0"/>
              </a:rPr>
              <a:t>      Если </a:t>
            </a:r>
            <a:r>
              <a:rPr lang="ru-RU" dirty="0">
                <a:latin typeface="Book Antiqua" pitchFamily="18" charset="0"/>
              </a:rPr>
              <a:t>воспитатель не проводит такую беседу, то дети оказываются неподготовленными к восприятию, а вопросы типа «Что нарисовано на картине?» или &lt;Что вы видите на картине?» нередко побуждают дошкольников к простому перечислению всего, что попадает в поле их зрения. Последующие вопросы «А еще что вы видите на картине? А еще?» нарушают целостное восприятие картины и приводят к тому, что дети без связи одних фактов с другими указывают на изображенные </a:t>
            </a:r>
            <a:r>
              <a:rPr lang="ru-RU" dirty="0" smtClean="0">
                <a:latin typeface="Book Antiqua" pitchFamily="18" charset="0"/>
              </a:rPr>
              <a:t>предметы</a:t>
            </a:r>
            <a:endParaRPr lang="ru-RU" dirty="0">
              <a:latin typeface="Book Antiqua" pitchFamily="18" charset="0"/>
            </a:endParaRPr>
          </a:p>
          <a:p>
            <a:pPr lvl="0"/>
            <a:r>
              <a:rPr lang="ru-RU" b="1" dirty="0">
                <a:latin typeface="Book Antiqua" pitchFamily="18" charset="0"/>
              </a:rPr>
              <a:t>Подготовительная работа по обучению рассказыванию</a:t>
            </a:r>
            <a:r>
              <a:rPr lang="ru-RU" dirty="0">
                <a:latin typeface="Book Antiqua" pitchFamily="18" charset="0"/>
              </a:rPr>
              <a:t>.    </a:t>
            </a:r>
          </a:p>
          <a:p>
            <a:pPr lvl="0"/>
            <a:r>
              <a:rPr lang="ru-RU" b="1" dirty="0">
                <a:latin typeface="Book Antiqua" pitchFamily="18" charset="0"/>
              </a:rPr>
              <a:t>Основная работа: составление рассказов. </a:t>
            </a:r>
            <a:r>
              <a:rPr lang="ru-RU" dirty="0">
                <a:latin typeface="Book Antiqua" pitchFamily="18" charset="0"/>
              </a:rPr>
              <a:t>Есть два основных вида рассказывания: р</a:t>
            </a:r>
            <a:r>
              <a:rPr lang="ru-RU" b="1" dirty="0">
                <a:latin typeface="Book Antiqua" pitchFamily="18" charset="0"/>
              </a:rPr>
              <a:t>епродуктивный (воссоздающий, использующий опо­ру) вид рассказывания и творческий вид рассказывания.</a:t>
            </a:r>
            <a:r>
              <a:rPr lang="ru-RU" dirty="0">
                <a:latin typeface="Book Antiqua" pitchFamily="18" charset="0"/>
              </a:rPr>
              <a:t> </a:t>
            </a:r>
          </a:p>
          <a:p>
            <a:pPr lvl="0"/>
            <a:r>
              <a:rPr lang="ru-RU" b="1" dirty="0">
                <a:latin typeface="Book Antiqua" pitchFamily="18" charset="0"/>
              </a:rPr>
              <a:t>Итог.</a:t>
            </a:r>
            <a:endParaRPr lang="ru-RU" dirty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86478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Book Antiqua" pitchFamily="18" charset="0"/>
              </a:rPr>
              <a:t> Какие </a:t>
            </a:r>
            <a:r>
              <a:rPr lang="ru-RU" sz="3200" b="1" dirty="0">
                <a:solidFill>
                  <a:schemeClr val="bg1"/>
                </a:solidFill>
                <a:latin typeface="Book Antiqua" pitchFamily="18" charset="0"/>
              </a:rPr>
              <a:t>методы  используются  на этапе подготовительной работы по обучению </a:t>
            </a:r>
            <a:r>
              <a:rPr lang="ru-RU" sz="3200" b="1" dirty="0" smtClean="0">
                <a:solidFill>
                  <a:schemeClr val="bg1"/>
                </a:solidFill>
                <a:latin typeface="Book Antiqua" pitchFamily="18" charset="0"/>
              </a:rPr>
              <a:t>рассказыванию</a:t>
            </a:r>
            <a:r>
              <a:rPr lang="ru-RU" sz="4000" dirty="0">
                <a:solidFill>
                  <a:schemeClr val="bg1"/>
                </a:solidFill>
              </a:rPr>
              <a:t/>
            </a:r>
            <a:br>
              <a:rPr lang="ru-RU" sz="4000" dirty="0">
                <a:solidFill>
                  <a:schemeClr val="bg1"/>
                </a:solidFill>
              </a:rPr>
            </a:b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8" name="Содержимое 7" descr="http://im1-tub-ru.yandex.net/i?id=125260407-27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4357694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rmAutofit fontScale="92500"/>
          </a:bodyPr>
          <a:lstStyle/>
          <a:p>
            <a:pPr lvl="0"/>
            <a:r>
              <a:rPr lang="ru-RU" sz="2800" b="1" dirty="0">
                <a:latin typeface="Book Antiqua" pitchFamily="18" charset="0"/>
              </a:rPr>
              <a:t>Наглядный метод: Рассматривание.</a:t>
            </a:r>
            <a:r>
              <a:rPr lang="ru-RU" sz="2800" dirty="0">
                <a:latin typeface="Book Antiqua" pitchFamily="18" charset="0"/>
              </a:rPr>
              <a:t> </a:t>
            </a:r>
            <a:endParaRPr lang="ru-RU" sz="2800" dirty="0" smtClean="0">
              <a:latin typeface="Book Antiqua" pitchFamily="18" charset="0"/>
            </a:endParaRPr>
          </a:p>
          <a:p>
            <a:pPr lvl="0">
              <a:buNone/>
            </a:pPr>
            <a:r>
              <a:rPr lang="ru-RU" sz="2800" dirty="0" smtClean="0">
                <a:latin typeface="Book Antiqua" pitchFamily="18" charset="0"/>
              </a:rPr>
              <a:t>Цели</a:t>
            </a:r>
            <a:r>
              <a:rPr lang="ru-RU" sz="2800" dirty="0">
                <a:latin typeface="Book Antiqua" pitchFamily="18" charset="0"/>
              </a:rPr>
              <a:t>: привлечь внимание детей к картине; способствовать развитию зрительного восприятия</a:t>
            </a:r>
            <a:r>
              <a:rPr lang="ru-RU" sz="2800" dirty="0" smtClean="0">
                <a:latin typeface="Book Antiqua" pitchFamily="18" charset="0"/>
              </a:rPr>
              <a:t>.</a:t>
            </a:r>
          </a:p>
          <a:p>
            <a:pPr lvl="0">
              <a:buNone/>
            </a:pPr>
            <a:r>
              <a:rPr lang="ru-RU" sz="2800" b="1" i="1" dirty="0" smtClean="0">
                <a:latin typeface="Book Antiqua" pitchFamily="18" charset="0"/>
              </a:rPr>
              <a:t> </a:t>
            </a:r>
            <a:r>
              <a:rPr lang="ru-RU" sz="2800" b="1" i="1" u="sng" dirty="0">
                <a:latin typeface="Book Antiqua" pitchFamily="18" charset="0"/>
              </a:rPr>
              <a:t>Рассматривание картины, т.е. сенсорного обследования, включает:</a:t>
            </a:r>
            <a:r>
              <a:rPr lang="ru-RU" sz="2800" b="1" dirty="0">
                <a:latin typeface="Book Antiqua" pitchFamily="18" charset="0"/>
              </a:rPr>
              <a:t> </a:t>
            </a:r>
            <a:r>
              <a:rPr lang="ru-RU" sz="2800" dirty="0">
                <a:latin typeface="Book Antiqua" pitchFamily="18" charset="0"/>
              </a:rPr>
              <a:t>восприятие объекта картины в целом; </a:t>
            </a:r>
            <a:r>
              <a:rPr lang="ru-RU" sz="2800" b="1" dirty="0">
                <a:latin typeface="Book Antiqua" pitchFamily="18" charset="0"/>
              </a:rPr>
              <a:t> </a:t>
            </a:r>
            <a:r>
              <a:rPr lang="ru-RU" sz="2800" dirty="0">
                <a:latin typeface="Book Antiqua" pitchFamily="18" charset="0"/>
              </a:rPr>
              <a:t>вычленение его характерных особенностей; </a:t>
            </a:r>
            <a:r>
              <a:rPr lang="ru-RU" sz="2800" b="1" dirty="0">
                <a:latin typeface="Book Antiqua" pitchFamily="18" charset="0"/>
              </a:rPr>
              <a:t> </a:t>
            </a:r>
            <a:r>
              <a:rPr lang="ru-RU" sz="2800" dirty="0">
                <a:latin typeface="Book Antiqua" pitchFamily="18" charset="0"/>
              </a:rPr>
              <a:t>определение пространственных взаимоотношений частей относительно друг друга (выше, ниже, слева, справа и т.д.); вычленение более мелких частей или деталей предмета картины и установление их пространственного расположения по отношению к основным частям; повторное целостное восприятие предмета картины.</a:t>
            </a:r>
          </a:p>
          <a:p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 lvl="0"/>
            <a:r>
              <a:rPr lang="ru-RU" b="1" dirty="0" smtClean="0">
                <a:latin typeface="Book Antiqua" pitchFamily="18" charset="0"/>
              </a:rPr>
              <a:t>Словесный метод: </a:t>
            </a:r>
          </a:p>
          <a:p>
            <a:pPr lvl="0">
              <a:buNone/>
            </a:pPr>
            <a:r>
              <a:rPr lang="ru-RU" b="1" dirty="0" smtClean="0">
                <a:latin typeface="Book Antiqua" pitchFamily="18" charset="0"/>
              </a:rPr>
              <a:t>Беседа по картине. </a:t>
            </a:r>
          </a:p>
          <a:p>
            <a:pPr lvl="0">
              <a:buNone/>
            </a:pPr>
            <a:r>
              <a:rPr lang="ru-RU" dirty="0" smtClean="0">
                <a:latin typeface="Book Antiqua" pitchFamily="18" charset="0"/>
              </a:rPr>
              <a:t>Цели: помочь ребенку проанализировать сюжет картины; активизировать знания детей об окружающем. Чтобы продуктивно построить беседу, нужно включить в нее разные виды вопросов.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/>
          </a:bodyPr>
          <a:lstStyle/>
          <a:p>
            <a:pPr lvl="0"/>
            <a:r>
              <a:rPr lang="ru-RU" sz="3000" b="1" dirty="0">
                <a:latin typeface="Book Antiqua" pitchFamily="18" charset="0"/>
              </a:rPr>
              <a:t>Словесный метод: Чтение художественной литературы о персонажах и </a:t>
            </a:r>
            <a:r>
              <a:rPr lang="ru-RU" sz="3000" b="1" dirty="0" smtClean="0">
                <a:latin typeface="Book Antiqua" pitchFamily="18" charset="0"/>
              </a:rPr>
              <a:t>предметах</a:t>
            </a:r>
            <a:r>
              <a:rPr lang="ru-RU" sz="3000" b="1" dirty="0">
                <a:latin typeface="Book Antiqua" pitchFamily="18" charset="0"/>
              </a:rPr>
              <a:t>, которые есть на картине. </a:t>
            </a:r>
            <a:endParaRPr lang="ru-RU" sz="3000" b="1" dirty="0" smtClean="0">
              <a:latin typeface="Book Antiqua" pitchFamily="18" charset="0"/>
            </a:endParaRPr>
          </a:p>
          <a:p>
            <a:pPr lvl="0">
              <a:buNone/>
            </a:pPr>
            <a:r>
              <a:rPr lang="ru-RU" sz="3000" b="1" dirty="0">
                <a:latin typeface="Book Antiqua" pitchFamily="18" charset="0"/>
              </a:rPr>
              <a:t> </a:t>
            </a:r>
            <a:r>
              <a:rPr lang="ru-RU" sz="3000" b="1" dirty="0" smtClean="0">
                <a:latin typeface="Book Antiqua" pitchFamily="18" charset="0"/>
              </a:rPr>
              <a:t>  </a:t>
            </a:r>
            <a:r>
              <a:rPr lang="ru-RU" sz="3000" dirty="0" smtClean="0">
                <a:latin typeface="Book Antiqua" pitchFamily="18" charset="0"/>
              </a:rPr>
              <a:t>Цели</a:t>
            </a:r>
            <a:r>
              <a:rPr lang="ru-RU" sz="3000" dirty="0">
                <a:latin typeface="Book Antiqua" pitchFamily="18" charset="0"/>
              </a:rPr>
              <a:t>: обогатить речь детей литературными речевыми </a:t>
            </a:r>
            <a:r>
              <a:rPr lang="ru-RU" sz="3000" dirty="0" smtClean="0">
                <a:latin typeface="Book Antiqua" pitchFamily="18" charset="0"/>
              </a:rPr>
              <a:t>образцами</a:t>
            </a:r>
            <a:r>
              <a:rPr lang="ru-RU" sz="3000" dirty="0">
                <a:latin typeface="Book Antiqua" pitchFamily="18" charset="0"/>
              </a:rPr>
              <a:t>; пополнить знания детей о предметах и явлениях, </a:t>
            </a:r>
            <a:r>
              <a:rPr lang="ru-RU" sz="3000" dirty="0" smtClean="0">
                <a:latin typeface="Book Antiqua" pitchFamily="18" charset="0"/>
              </a:rPr>
              <a:t>изображенных </a:t>
            </a:r>
            <a:r>
              <a:rPr lang="ru-RU" sz="3000" dirty="0">
                <a:latin typeface="Book Antiqua" pitchFamily="18" charset="0"/>
              </a:rPr>
              <a:t>на картине. Эффективность этого вида работы </a:t>
            </a:r>
            <a:r>
              <a:rPr lang="ru-RU" sz="3000" dirty="0" smtClean="0">
                <a:latin typeface="Book Antiqua" pitchFamily="18" charset="0"/>
              </a:rPr>
              <a:t>возрастает </a:t>
            </a:r>
            <a:r>
              <a:rPr lang="ru-RU" sz="3000" dirty="0">
                <a:latin typeface="Book Antiqua" pitchFamily="18" charset="0"/>
              </a:rPr>
              <a:t>в том случае, если педагог соотносит речевые </a:t>
            </a:r>
            <a:r>
              <a:rPr lang="ru-RU" sz="3000" dirty="0" smtClean="0">
                <a:latin typeface="Book Antiqua" pitchFamily="18" charset="0"/>
              </a:rPr>
              <a:t>литературные </a:t>
            </a:r>
            <a:r>
              <a:rPr lang="ru-RU" sz="3000" dirty="0">
                <a:latin typeface="Book Antiqua" pitchFamily="18" charset="0"/>
              </a:rPr>
              <a:t>образцы с картиной.</a:t>
            </a:r>
          </a:p>
          <a:p>
            <a:pPr lvl="0"/>
            <a:r>
              <a:rPr lang="ru-RU" sz="3000" b="1" dirty="0">
                <a:latin typeface="Book Antiqua" pitchFamily="18" charset="0"/>
              </a:rPr>
              <a:t>Практический метод:  игровые упражнения.  </a:t>
            </a:r>
            <a:endParaRPr lang="ru-RU" sz="3000" dirty="0">
              <a:latin typeface="Book Antiqu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Book Antiqua" pitchFamily="18" charset="0"/>
              </a:rPr>
              <a:t>Языковые игровые упражнения</a:t>
            </a:r>
            <a:endParaRPr lang="ru-RU" sz="36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Book Antiqua" pitchFamily="18" charset="0"/>
              </a:rPr>
              <a:t>Цели</a:t>
            </a:r>
            <a:r>
              <a:rPr lang="ru-RU" dirty="0" smtClean="0">
                <a:latin typeface="Book Antiqua" pitchFamily="18" charset="0"/>
              </a:rPr>
              <a:t>:</a:t>
            </a:r>
          </a:p>
          <a:p>
            <a:pPr>
              <a:buNone/>
            </a:pPr>
            <a:r>
              <a:rPr lang="ru-RU" dirty="0">
                <a:latin typeface="Book Antiqua" pitchFamily="18" charset="0"/>
              </a:rPr>
              <a:t> </a:t>
            </a:r>
            <a:r>
              <a:rPr lang="ru-RU" dirty="0" smtClean="0">
                <a:latin typeface="Book Antiqua" pitchFamily="18" charset="0"/>
              </a:rPr>
              <a:t>   </a:t>
            </a:r>
            <a:r>
              <a:rPr lang="ru-RU" dirty="0">
                <a:latin typeface="Book Antiqua" pitchFamily="18" charset="0"/>
              </a:rPr>
              <a:t>выявлять языковые закономерности; формировать навык использования данных закономерностей в речи; </a:t>
            </a:r>
            <a:r>
              <a:rPr lang="ru-RU" dirty="0" smtClean="0">
                <a:latin typeface="Book Antiqua" pitchFamily="18" charset="0"/>
              </a:rPr>
              <a:t>формировать </a:t>
            </a:r>
            <a:r>
              <a:rPr lang="ru-RU" dirty="0">
                <a:latin typeface="Book Antiqua" pitchFamily="18" charset="0"/>
              </a:rPr>
              <a:t>грамматические формы русского языка; развивать </a:t>
            </a:r>
            <a:r>
              <a:rPr lang="ru-RU" dirty="0" smtClean="0">
                <a:latin typeface="Book Antiqua" pitchFamily="18" charset="0"/>
              </a:rPr>
              <a:t>языковое </a:t>
            </a:r>
            <a:r>
              <a:rPr lang="ru-RU" dirty="0">
                <a:latin typeface="Book Antiqua" pitchFamily="18" charset="0"/>
              </a:rPr>
              <a:t>чутье.</a:t>
            </a:r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250033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Book Antiqua" pitchFamily="18" charset="0"/>
              </a:rPr>
              <a:t>Методы и приемы к составлению описательных (репродуктивных) рассказов по предметной картине и сюжетной картине</a:t>
            </a:r>
            <a:endParaRPr lang="ru-RU" sz="36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/>
          <a:lstStyle/>
          <a:p>
            <a:r>
              <a:rPr lang="ru-RU" sz="2800" dirty="0" smtClean="0">
                <a:latin typeface="Book Antiqua" pitchFamily="18" charset="0"/>
              </a:rPr>
              <a:t>Основной </a:t>
            </a:r>
            <a:r>
              <a:rPr lang="ru-RU" sz="2800" dirty="0">
                <a:latin typeface="Book Antiqua" pitchFamily="18" charset="0"/>
              </a:rPr>
              <a:t>этап работы - составление рассказов. </a:t>
            </a:r>
            <a:endParaRPr lang="ru-RU" sz="2800" dirty="0" smtClean="0">
              <a:latin typeface="Book Antiqua" pitchFamily="18" charset="0"/>
            </a:endParaRPr>
          </a:p>
          <a:p>
            <a:pPr>
              <a:buNone/>
            </a:pPr>
            <a:r>
              <a:rPr lang="ru-RU" sz="2800" dirty="0">
                <a:latin typeface="Book Antiqua" pitchFamily="18" charset="0"/>
              </a:rPr>
              <a:t> </a:t>
            </a:r>
            <a:r>
              <a:rPr lang="ru-RU" sz="2800" dirty="0" smtClean="0">
                <a:latin typeface="Book Antiqua" pitchFamily="18" charset="0"/>
              </a:rPr>
              <a:t>  Есть </a:t>
            </a:r>
            <a:r>
              <a:rPr lang="ru-RU" sz="2800" dirty="0">
                <a:latin typeface="Book Antiqua" pitchFamily="18" charset="0"/>
              </a:rPr>
              <a:t>два основных вида рассказывания: </a:t>
            </a:r>
            <a:r>
              <a:rPr lang="ru-RU" sz="2800" b="1" u="sng" dirty="0">
                <a:latin typeface="Book Antiqua" pitchFamily="18" charset="0"/>
              </a:rPr>
              <a:t>репродуктивный </a:t>
            </a:r>
            <a:r>
              <a:rPr lang="ru-RU" sz="2800" dirty="0">
                <a:latin typeface="Book Antiqua" pitchFamily="18" charset="0"/>
              </a:rPr>
              <a:t>(воссоздающий, использующий </a:t>
            </a:r>
            <a:r>
              <a:rPr lang="ru-RU" sz="2800" dirty="0" smtClean="0">
                <a:latin typeface="Book Antiqua" pitchFamily="18" charset="0"/>
              </a:rPr>
              <a:t>опору</a:t>
            </a:r>
            <a:r>
              <a:rPr lang="ru-RU" sz="2800" dirty="0">
                <a:latin typeface="Book Antiqua" pitchFamily="18" charset="0"/>
              </a:rPr>
              <a:t>) </a:t>
            </a:r>
            <a:r>
              <a:rPr lang="ru-RU" sz="2800" dirty="0" smtClean="0">
                <a:latin typeface="Book Antiqua" pitchFamily="18" charset="0"/>
              </a:rPr>
              <a:t> </a:t>
            </a:r>
            <a:r>
              <a:rPr lang="ru-RU" sz="2800" b="1" dirty="0">
                <a:latin typeface="Book Antiqua" pitchFamily="18" charset="0"/>
              </a:rPr>
              <a:t>и </a:t>
            </a:r>
            <a:r>
              <a:rPr lang="ru-RU" sz="2800" b="1" u="sng" dirty="0">
                <a:latin typeface="Book Antiqua" pitchFamily="18" charset="0"/>
              </a:rPr>
              <a:t>творческий </a:t>
            </a:r>
            <a:r>
              <a:rPr lang="ru-RU" sz="2800" dirty="0">
                <a:latin typeface="Book Antiqua" pitchFamily="18" charset="0"/>
              </a:rPr>
              <a:t>вид рассказывания.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b="1" dirty="0" smtClean="0">
                <a:latin typeface="Book Antiqua" pitchFamily="18" charset="0"/>
              </a:rPr>
              <a:t>ОПИСАНИЕ ПРЕДМЕТНОЙ КАРТИНЫ: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latin typeface="Book Antiqua" pitchFamily="18" charset="0"/>
              </a:rPr>
              <a:t> </a:t>
            </a:r>
            <a:endParaRPr lang="ru-RU" sz="31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07223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dirty="0" smtClean="0"/>
          </a:p>
          <a:p>
            <a:pPr lvl="0"/>
            <a:r>
              <a:rPr lang="ru-RU" sz="2800" b="1" dirty="0" smtClean="0">
                <a:latin typeface="Book Antiqua" pitchFamily="18" charset="0"/>
              </a:rPr>
              <a:t>игровой прием «Расскажем кому-то»</a:t>
            </a:r>
            <a:r>
              <a:rPr lang="ru-RU" sz="2800" dirty="0" smtClean="0">
                <a:latin typeface="Book Antiqua" pitchFamily="18" charset="0"/>
              </a:rPr>
              <a:t> </a:t>
            </a:r>
          </a:p>
          <a:p>
            <a:pPr lvl="0"/>
            <a:r>
              <a:rPr lang="ru-RU" sz="2800" b="1" dirty="0" smtClean="0">
                <a:latin typeface="Book Antiqua" pitchFamily="18" charset="0"/>
              </a:rPr>
              <a:t>выбор объекта для описания</a:t>
            </a:r>
            <a:r>
              <a:rPr lang="ru-RU" sz="2800" dirty="0" smtClean="0">
                <a:latin typeface="Book Antiqua" pitchFamily="18" charset="0"/>
              </a:rPr>
              <a:t> </a:t>
            </a:r>
          </a:p>
          <a:p>
            <a:pPr lvl="0"/>
            <a:r>
              <a:rPr lang="ru-RU" sz="2800" b="1" dirty="0" smtClean="0">
                <a:latin typeface="Book Antiqua" pitchFamily="18" charset="0"/>
              </a:rPr>
              <a:t>сочетание</a:t>
            </a:r>
            <a:r>
              <a:rPr lang="ru-RU" sz="2800" dirty="0" smtClean="0">
                <a:latin typeface="Book Antiqua" pitchFamily="18" charset="0"/>
              </a:rPr>
              <a:t> </a:t>
            </a:r>
            <a:r>
              <a:rPr lang="ru-RU" sz="2800" b="1" dirty="0" smtClean="0">
                <a:latin typeface="Book Antiqua" pitchFamily="18" charset="0"/>
              </a:rPr>
              <a:t>рассматривания картины с показом игрушки</a:t>
            </a:r>
            <a:r>
              <a:rPr lang="ru-RU" sz="2800" dirty="0" smtClean="0">
                <a:latin typeface="Book Antiqua" pitchFamily="18" charset="0"/>
              </a:rPr>
              <a:t> </a:t>
            </a:r>
          </a:p>
          <a:p>
            <a:pPr lvl="0"/>
            <a:r>
              <a:rPr lang="ru-RU" sz="2800" b="1" dirty="0" smtClean="0">
                <a:latin typeface="Book Antiqua" pitchFamily="18" charset="0"/>
              </a:rPr>
              <a:t>составление рассказа по образцу. </a:t>
            </a:r>
          </a:p>
          <a:p>
            <a:pPr lvl="0"/>
            <a:r>
              <a:rPr lang="ru-RU" sz="2800" b="1" dirty="0" smtClean="0">
                <a:latin typeface="Book Antiqua" pitchFamily="18" charset="0"/>
              </a:rPr>
              <a:t>иногда можно как бы поставить ребенка на место того, кто нарисован</a:t>
            </a:r>
            <a:r>
              <a:rPr lang="ru-RU" sz="2800" dirty="0" smtClean="0">
                <a:latin typeface="Book Antiqua" pitchFamily="18" charset="0"/>
              </a:rPr>
              <a:t> </a:t>
            </a:r>
          </a:p>
          <a:p>
            <a:pPr lvl="0"/>
            <a:r>
              <a:rPr lang="ru-RU" sz="2800" b="1" dirty="0" smtClean="0">
                <a:latin typeface="Book Antiqua" pitchFamily="18" charset="0"/>
              </a:rPr>
              <a:t>образец рассказа по одной картине, а дети рассказывают по другой</a:t>
            </a:r>
            <a:r>
              <a:rPr lang="ru-RU" sz="2800" dirty="0" smtClean="0">
                <a:latin typeface="Book Antiqua" pitchFamily="18" charset="0"/>
              </a:rPr>
              <a:t> </a:t>
            </a:r>
          </a:p>
          <a:p>
            <a:pPr lvl="0"/>
            <a:r>
              <a:rPr lang="ru-RU" sz="2800" b="1" dirty="0" smtClean="0">
                <a:latin typeface="Book Antiqua" pitchFamily="18" charset="0"/>
              </a:rPr>
              <a:t>составление рассказа по вопросам воспитателя</a:t>
            </a:r>
            <a:endParaRPr lang="ru-RU" sz="2800" dirty="0" smtClean="0">
              <a:latin typeface="Book Antiqua" pitchFamily="18" charset="0"/>
            </a:endParaRPr>
          </a:p>
          <a:p>
            <a:pPr lvl="0"/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составление  описательного рассказа по схеме. </a:t>
            </a:r>
          </a:p>
          <a:p>
            <a:r>
              <a:rPr lang="ru-RU" sz="2800" b="1" dirty="0" smtClean="0">
                <a:latin typeface="Book Antiqua" pitchFamily="18" charset="0"/>
              </a:rPr>
              <a:t>составление описательного рассказа по сенсорным символам</a:t>
            </a:r>
          </a:p>
          <a:p>
            <a:r>
              <a:rPr lang="ru-RU" sz="2800" b="1" dirty="0" smtClean="0">
                <a:latin typeface="Book Antiqua" pitchFamily="18" charset="0"/>
              </a:rPr>
              <a:t>составление описательного рассказа по </a:t>
            </a:r>
            <a:r>
              <a:rPr lang="ru-RU" sz="2800" b="1" dirty="0" err="1" smtClean="0">
                <a:latin typeface="Book Antiqua" pitchFamily="18" charset="0"/>
              </a:rPr>
              <a:t>мнемотаблице</a:t>
            </a:r>
            <a:r>
              <a:rPr lang="ru-RU" sz="2800" b="1" dirty="0" smtClean="0">
                <a:latin typeface="Book Antiqua" pitchFamily="18" charset="0"/>
              </a:rPr>
              <a:t>. </a:t>
            </a:r>
          </a:p>
          <a:p>
            <a:r>
              <a:rPr lang="ru-RU" sz="2800" b="1" dirty="0" smtClean="0">
                <a:latin typeface="Book Antiqua" pitchFamily="18" charset="0"/>
              </a:rPr>
              <a:t>составление описательного  рассказа  по цветовым символам</a:t>
            </a:r>
          </a:p>
          <a:p>
            <a:r>
              <a:rPr lang="ru-RU" sz="2800" b="1" dirty="0" smtClean="0">
                <a:latin typeface="Book Antiqua" pitchFamily="18" charset="0"/>
              </a:rPr>
              <a:t>составление  сравнительного  рассказа по аналогии</a:t>
            </a:r>
          </a:p>
          <a:p>
            <a:r>
              <a:rPr lang="ru-RU" sz="2800" b="1" dirty="0" smtClean="0">
                <a:latin typeface="Book Antiqua" pitchFamily="18" charset="0"/>
              </a:rPr>
              <a:t>параллельное описание педагогом и ребенком двух объектов</a:t>
            </a:r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50019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Book Antiqua" pitchFamily="18" charset="0"/>
              </a:rPr>
              <a:t>Тема: «Развитие речи у дошкольников посредством обучения рассказыванию по картине».</a:t>
            </a:r>
            <a:r>
              <a:rPr lang="ru-RU" sz="3200" dirty="0" smtClean="0">
                <a:latin typeface="Book Antiqua" pitchFamily="18" charset="0"/>
              </a:rPr>
              <a:t/>
            </a:r>
            <a:br>
              <a:rPr lang="ru-RU" sz="3200" dirty="0" smtClean="0">
                <a:latin typeface="Book Antiqua" pitchFamily="18" charset="0"/>
              </a:rPr>
            </a:br>
            <a:endParaRPr lang="ru-RU" sz="32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71810"/>
            <a:ext cx="8229600" cy="3054353"/>
          </a:xfrm>
        </p:spPr>
        <p:txBody>
          <a:bodyPr>
            <a:normAutofit/>
          </a:bodyPr>
          <a:lstStyle/>
          <a:p>
            <a:pPr hangingPunct="0"/>
            <a:r>
              <a:rPr lang="ru-RU" sz="2800" b="1" dirty="0">
                <a:latin typeface="Book Antiqua" pitchFamily="18" charset="0"/>
              </a:rPr>
              <a:t>Цель:</a:t>
            </a:r>
            <a:r>
              <a:rPr lang="ru-RU" sz="2800" dirty="0">
                <a:latin typeface="Book Antiqua" pitchFamily="18" charset="0"/>
              </a:rPr>
              <a:t> Повышение профессионального уровня педагогов, формирования опыта обучения рассказыванию по картине.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latin typeface="Book Antiqua" pitchFamily="18" charset="0"/>
              </a:rPr>
              <a:t>ОПИСАНИЕ СЮЖЕТНОЙ КАРТИНЫ, СЕРИИ: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>
                <a:latin typeface="Book Antiqua" pitchFamily="18" charset="0"/>
              </a:rPr>
              <a:t>составление описательного рассказа  сюжетной  картины, серии по плану. </a:t>
            </a:r>
          </a:p>
          <a:p>
            <a:r>
              <a:rPr lang="ru-RU" sz="2800" b="1" dirty="0" smtClean="0">
                <a:latin typeface="Book Antiqua" pitchFamily="18" charset="0"/>
              </a:rPr>
              <a:t>частичное описание сюжетной  картины, серии</a:t>
            </a:r>
          </a:p>
          <a:p>
            <a:r>
              <a:rPr lang="ru-RU" sz="2800" b="1" dirty="0" smtClean="0">
                <a:latin typeface="Book Antiqua" pitchFamily="18" charset="0"/>
              </a:rPr>
              <a:t>описание сюжетной картины, серии с помощью ориентировочных схем.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b="1" dirty="0" smtClean="0">
                <a:latin typeface="Book Antiqua" pitchFamily="18" charset="0"/>
              </a:rPr>
              <a:t>описание сюжетной картины, серии с помощью схематично изображенных деталей.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b="1" dirty="0" smtClean="0">
                <a:latin typeface="Book Antiqua" pitchFamily="18" charset="0"/>
              </a:rPr>
              <a:t>описание  сюжетной картины по памяти с появляющимися деталями. </a:t>
            </a:r>
            <a:endParaRPr lang="ru-RU" dirty="0" smtClean="0">
              <a:latin typeface="Book Antiqu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588328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составление рассказа по сюжетной картине по опорным символическим изображениям</a:t>
            </a:r>
          </a:p>
          <a:p>
            <a:r>
              <a:rPr lang="ru-RU" sz="2800" b="1" dirty="0" smtClean="0">
                <a:latin typeface="Book Antiqua" pitchFamily="18" charset="0"/>
              </a:rPr>
              <a:t>составление рассказа по сюжетной картине по аналогии</a:t>
            </a:r>
          </a:p>
          <a:p>
            <a:r>
              <a:rPr lang="ru-RU" sz="2800" b="1" dirty="0" smtClean="0">
                <a:latin typeface="Book Antiqua" pitchFamily="18" charset="0"/>
              </a:rPr>
              <a:t>составление рассказа по сюжетной картине по предложениям, составленным из опорных слов.</a:t>
            </a:r>
          </a:p>
          <a:p>
            <a:r>
              <a:rPr lang="ru-RU" sz="2800" b="1" dirty="0" smtClean="0">
                <a:latin typeface="Book Antiqua" pitchFamily="18" charset="0"/>
              </a:rPr>
              <a:t>составление рассказа по сюжетной картине по картографической схеме</a:t>
            </a:r>
          </a:p>
          <a:p>
            <a:r>
              <a:rPr lang="ru-RU" sz="2800" b="1" dirty="0" smtClean="0">
                <a:latin typeface="Book Antiqua" pitchFamily="18" charset="0"/>
              </a:rPr>
              <a:t>составление  текста коллективно (командами).</a:t>
            </a:r>
            <a:r>
              <a:rPr lang="ru-RU" sz="2800" dirty="0" smtClean="0">
                <a:latin typeface="Book Antiqua" pitchFamily="18" charset="0"/>
              </a:rPr>
              <a:t> </a:t>
            </a:r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rmAutofit/>
          </a:bodyPr>
          <a:lstStyle/>
          <a:p>
            <a:endParaRPr lang="ru-RU" sz="2800" b="1" dirty="0" smtClean="0">
              <a:latin typeface="Book Antiqua" pitchFamily="18" charset="0"/>
            </a:endParaRPr>
          </a:p>
          <a:p>
            <a:endParaRPr lang="ru-RU" sz="2800" b="1" dirty="0" smtClean="0">
              <a:latin typeface="Book Antiqua" pitchFamily="18" charset="0"/>
            </a:endParaRPr>
          </a:p>
          <a:p>
            <a:r>
              <a:rPr lang="ru-RU" sz="2800" b="1" dirty="0" smtClean="0">
                <a:latin typeface="Book Antiqua" pitchFamily="18" charset="0"/>
              </a:rPr>
              <a:t>нарисовать недостающие структурные части к предложенной картине.</a:t>
            </a:r>
          </a:p>
          <a:p>
            <a:r>
              <a:rPr lang="ru-RU" sz="2800" b="1" dirty="0" smtClean="0">
                <a:latin typeface="Book Antiqua" pitchFamily="18" charset="0"/>
              </a:rPr>
              <a:t>составление рассказа в сочетании с моделированием содержания картины</a:t>
            </a:r>
          </a:p>
          <a:p>
            <a:r>
              <a:rPr lang="ru-RU" sz="2800" b="1" dirty="0" smtClean="0">
                <a:latin typeface="Book Antiqua" pitchFamily="18" charset="0"/>
              </a:rPr>
              <a:t>прием вхождения в картину</a:t>
            </a:r>
          </a:p>
          <a:p>
            <a:r>
              <a:rPr lang="ru-RU" sz="2800" b="1" dirty="0" smtClean="0">
                <a:latin typeface="Book Antiqua" pitchFamily="18" charset="0"/>
              </a:rPr>
              <a:t>прием фотографирования.</a:t>
            </a:r>
          </a:p>
          <a:p>
            <a:r>
              <a:rPr lang="ru-RU" sz="2800" b="1" dirty="0" smtClean="0">
                <a:latin typeface="Book Antiqua" pitchFamily="18" charset="0"/>
              </a:rPr>
              <a:t>«разговор по телефону»,</a:t>
            </a:r>
          </a:p>
          <a:p>
            <a:r>
              <a:rPr lang="ru-RU" sz="2800" b="1" dirty="0" smtClean="0">
                <a:latin typeface="Book Antiqua" pitchFamily="18" charset="0"/>
              </a:rPr>
              <a:t>прием составления письма</a:t>
            </a:r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Book Antiqua" pitchFamily="18" charset="0"/>
              </a:rPr>
              <a:t>Описание </a:t>
            </a:r>
            <a:r>
              <a:rPr lang="ru-RU" sz="3600" b="1" dirty="0">
                <a:latin typeface="Book Antiqua" pitchFamily="18" charset="0"/>
              </a:rPr>
              <a:t>пейзажных картин и натюрмортов.</a:t>
            </a:r>
            <a:endParaRPr lang="ru-RU" sz="36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Book Antiqua" pitchFamily="18" charset="0"/>
              </a:rPr>
              <a:t>использование вопросов</a:t>
            </a:r>
            <a:r>
              <a:rPr lang="ru-RU" sz="2800" dirty="0">
                <a:latin typeface="Book Antiqua" pitchFamily="18" charset="0"/>
              </a:rPr>
              <a:t> типа:  «Что художнику кажется интересным, красивым?»;  Что художнику хотелось рассказать о?..». Почему художник так назвал свою картину</a:t>
            </a:r>
            <a:r>
              <a:rPr lang="ru-RU" sz="2800" dirty="0" smtClean="0">
                <a:latin typeface="Book Antiqua" pitchFamily="18" charset="0"/>
              </a:rPr>
              <a:t>?</a:t>
            </a:r>
          </a:p>
          <a:p>
            <a:r>
              <a:rPr lang="ru-RU" sz="2800" b="1" dirty="0">
                <a:latin typeface="Book Antiqua" pitchFamily="18" charset="0"/>
              </a:rPr>
              <a:t>использование поэтических </a:t>
            </a:r>
            <a:r>
              <a:rPr lang="ru-RU" sz="2800" b="1" dirty="0" smtClean="0">
                <a:latin typeface="Book Antiqua" pitchFamily="18" charset="0"/>
              </a:rPr>
              <a:t>произведений</a:t>
            </a:r>
          </a:p>
          <a:p>
            <a:r>
              <a:rPr lang="ru-RU" sz="2800" b="1" dirty="0">
                <a:latin typeface="Book Antiqua" pitchFamily="18" charset="0"/>
              </a:rPr>
              <a:t>одновременное рассматривание двух картин разных художников на одну и ту же </a:t>
            </a:r>
            <a:r>
              <a:rPr lang="ru-RU" sz="2800" b="1" dirty="0" smtClean="0">
                <a:latin typeface="Book Antiqua" pitchFamily="18" charset="0"/>
              </a:rPr>
              <a:t>тему</a:t>
            </a:r>
          </a:p>
          <a:p>
            <a:r>
              <a:rPr lang="ru-RU" sz="2800" b="1" dirty="0">
                <a:latin typeface="Book Antiqua" pitchFamily="18" charset="0"/>
              </a:rPr>
              <a:t>сравнение пейзажа на картине с личными наблюдениями</a:t>
            </a:r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72230"/>
          </a:xfrm>
        </p:spPr>
        <p:txBody>
          <a:bodyPr>
            <a:noAutofit/>
          </a:bodyPr>
          <a:lstStyle/>
          <a:p>
            <a:pPr lvl="0"/>
            <a:r>
              <a:rPr lang="ru-RU" sz="2800" b="1" dirty="0">
                <a:latin typeface="Book Antiqua" pitchFamily="18" charset="0"/>
              </a:rPr>
              <a:t>показ  двух картин, чтение отрывков из произведения и спросить</a:t>
            </a:r>
            <a:r>
              <a:rPr lang="ru-RU" sz="2800" dirty="0">
                <a:latin typeface="Book Antiqua" pitchFamily="18" charset="0"/>
              </a:rPr>
              <a:t>: «К какой картине они подходя? Почему?»</a:t>
            </a:r>
          </a:p>
          <a:p>
            <a:pPr lvl="0"/>
            <a:r>
              <a:rPr lang="ru-RU" sz="2800" b="1" dirty="0">
                <a:latin typeface="Book Antiqua" pitchFamily="18" charset="0"/>
              </a:rPr>
              <a:t>описание того, что больше всего понравилось в картине</a:t>
            </a:r>
            <a:r>
              <a:rPr lang="ru-RU" sz="2800" dirty="0">
                <a:latin typeface="Book Antiqua" pitchFamily="18" charset="0"/>
              </a:rPr>
              <a:t>, а остальные дети должны догадаться, о каком предмете (месте) идет речь;</a:t>
            </a:r>
          </a:p>
          <a:p>
            <a:r>
              <a:rPr lang="ru-RU" sz="2800" b="1" dirty="0">
                <a:latin typeface="Book Antiqua" pitchFamily="18" charset="0"/>
              </a:rPr>
              <a:t>сравнение разных по настроению картин.</a:t>
            </a:r>
            <a:r>
              <a:rPr lang="ru-RU" sz="2800" dirty="0">
                <a:latin typeface="Book Antiqua" pitchFamily="18" charset="0"/>
              </a:rPr>
              <a:t> Например, интересно проходит сравнение картин И. Левитана «Золотая осень» и «Осенний день. Сокольники».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Book Antiqua" pitchFamily="18" charset="0"/>
              </a:rPr>
              <a:t>ПРАВИЛА ДЛЯ СМЕЛЫХ И УПОРНЫХ ПЕДАГОГОВ</a:t>
            </a:r>
            <a:endParaRPr lang="ru-RU" sz="28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Autofit/>
          </a:bodyPr>
          <a:lstStyle/>
          <a:p>
            <a:pPr lvl="0"/>
            <a:r>
              <a:rPr lang="ru-RU" sz="2200" dirty="0">
                <a:latin typeface="Book Antiqua" pitchFamily="18" charset="0"/>
              </a:rPr>
              <a:t>Если вы испытываете затруднения в работе по составле­нию рассказов, то планируйте этот вид деятельности не иногда и не часто, а очень часто. Через 5 лет станет легче.</a:t>
            </a:r>
          </a:p>
          <a:p>
            <a:pPr lvl="0"/>
            <a:r>
              <a:rPr lang="ru-RU" sz="2200" dirty="0">
                <a:latin typeface="Book Antiqua" pitchFamily="18" charset="0"/>
              </a:rPr>
              <a:t>Никогда не отвечайте сами на свой же вопрос. Терпите, и вы дождетесь того, что на него станут отвечать ваши дети. Помогать можно только еще одним вопросом, или двумя, или десятью... Но знайте: количество вопросов обратно пропорцио­нально уровню мастерства.</a:t>
            </a:r>
          </a:p>
          <a:p>
            <a:pPr lvl="0"/>
            <a:r>
              <a:rPr lang="ru-RU" sz="2200" dirty="0">
                <a:latin typeface="Book Antiqua" pitchFamily="18" charset="0"/>
              </a:rPr>
              <a:t>Никогда не задавайте вопрос, на который можно ответить «да» или «нет». Это не имеет смысла.</a:t>
            </a:r>
          </a:p>
          <a:p>
            <a:pPr lvl="0"/>
            <a:r>
              <a:rPr lang="ru-RU" sz="2200" dirty="0">
                <a:latin typeface="Book Antiqua" pitchFamily="18" charset="0"/>
              </a:rPr>
              <a:t>После проведения НОД просмотрите конспект еще раз, вспомните все вопросы, которые вы задали детям, и замените их одним, более точным.</a:t>
            </a:r>
          </a:p>
          <a:p>
            <a:r>
              <a:rPr lang="ru-RU" sz="2200" dirty="0">
                <a:latin typeface="Book Antiqua" pitchFamily="18" charset="0"/>
              </a:rPr>
              <a:t>Если рассказ не получился или получился с трудом - улыбнитесь, ведь это здорово, потому что успех впереди</a:t>
            </a:r>
            <a:r>
              <a:rPr lang="ru-RU" sz="2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62500" lnSpcReduction="20000"/>
          </a:bodyPr>
          <a:lstStyle/>
          <a:p>
            <a:pPr hangingPunct="0"/>
            <a:r>
              <a:rPr lang="ru-RU" sz="4000" b="1" dirty="0" smtClean="0">
                <a:latin typeface="Book Antiqua" pitchFamily="18" charset="0"/>
              </a:rPr>
              <a:t>Задачи:</a:t>
            </a:r>
            <a:endParaRPr lang="ru-RU" sz="4000" dirty="0" smtClean="0">
              <a:latin typeface="Book Antiqua" pitchFamily="18" charset="0"/>
            </a:endParaRPr>
          </a:p>
          <a:p>
            <a:pPr hangingPunct="0"/>
            <a:r>
              <a:rPr lang="ru-RU" sz="3800" dirty="0" smtClean="0">
                <a:latin typeface="Book Antiqua" pitchFamily="18" charset="0"/>
              </a:rPr>
              <a:t>1. Демонстрация опыта работы обучения рассказыванию по картине детей дошкольного возраста. </a:t>
            </a:r>
          </a:p>
          <a:p>
            <a:pPr hangingPunct="0"/>
            <a:r>
              <a:rPr lang="ru-RU" sz="3800" dirty="0" smtClean="0">
                <a:latin typeface="Book Antiqua" pitchFamily="18" charset="0"/>
              </a:rPr>
              <a:t>2. Разработка модели  интеграции обучения рассказыванию образовательной области «Коммуникация»  с другими образовательными областями.</a:t>
            </a:r>
          </a:p>
          <a:p>
            <a:pPr hangingPunct="0"/>
            <a:r>
              <a:rPr lang="ru-RU" sz="3800" dirty="0" smtClean="0">
                <a:latin typeface="Book Antiqua" pitchFamily="18" charset="0"/>
              </a:rPr>
              <a:t>3. Формирование мотивации и познавательной потребности в конкретной деятельности.</a:t>
            </a:r>
          </a:p>
          <a:p>
            <a:pPr hangingPunct="0"/>
            <a:r>
              <a:rPr lang="ru-RU" sz="3800" dirty="0" smtClean="0">
                <a:latin typeface="Book Antiqua" pitchFamily="18" charset="0"/>
              </a:rPr>
              <a:t>4. Стимуляция познавательного интереса, отработка условий по планированию, самоорганизации и самоконтролю в области  педагогической деятельности с дошкольниками.</a:t>
            </a:r>
          </a:p>
          <a:p>
            <a:pPr hangingPunct="0"/>
            <a:r>
              <a:rPr lang="ru-RU" sz="3800" dirty="0" smtClean="0">
                <a:latin typeface="Book Antiqua" pitchFamily="18" charset="0"/>
              </a:rPr>
              <a:t>5. Осуществление индивидуального похода по отношению к каждому участнику мастер-класса, отслеживание позитивных результатов деятельности каждого педагога.</a:t>
            </a:r>
          </a:p>
          <a:p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Book Antiqua" pitchFamily="18" charset="0"/>
              </a:rPr>
              <a:t>Проблемная ситуация – индуктор.</a:t>
            </a:r>
            <a:r>
              <a:rPr lang="ru-RU" sz="3200" dirty="0">
                <a:latin typeface="Book Antiqua" pitchFamily="18" charset="0"/>
              </a:rPr>
              <a:t/>
            </a:r>
            <a:br>
              <a:rPr lang="ru-RU" sz="3200" dirty="0">
                <a:latin typeface="Book Antiqua" pitchFamily="18" charset="0"/>
              </a:rPr>
            </a:br>
            <a:endParaRPr lang="ru-RU" sz="3200" dirty="0">
              <a:latin typeface="Book Antiqua" pitchFamily="18" charset="0"/>
            </a:endParaRPr>
          </a:p>
        </p:txBody>
      </p:sp>
      <p:pic>
        <p:nvPicPr>
          <p:cNvPr id="1026" name="Picture 2" descr="C:\Documents and Settings\User\Мои документы\Анимация\prof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643050"/>
            <a:ext cx="5713247" cy="44831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  </a:t>
            </a:r>
            <a:r>
              <a:rPr lang="ru-RU" sz="3600" b="1" dirty="0">
                <a:latin typeface="Book Antiqua" pitchFamily="18" charset="0"/>
              </a:rPr>
              <a:t>ИНДУКТОР </a:t>
            </a:r>
            <a:r>
              <a:rPr lang="ru-RU" sz="3600" b="1" dirty="0" smtClean="0">
                <a:latin typeface="Book Antiqua" pitchFamily="18" charset="0"/>
              </a:rPr>
              <a:t/>
            </a:r>
            <a:br>
              <a:rPr lang="ru-RU" sz="3600" b="1" dirty="0" smtClean="0">
                <a:latin typeface="Book Antiqua" pitchFamily="18" charset="0"/>
              </a:rPr>
            </a:br>
            <a:r>
              <a:rPr lang="ru-RU" sz="3600" b="1" dirty="0" smtClean="0">
                <a:latin typeface="Book Antiqua" pitchFamily="18" charset="0"/>
              </a:rPr>
              <a:t>«</a:t>
            </a:r>
            <a:r>
              <a:rPr lang="ru-RU" sz="3600" b="1" dirty="0">
                <a:latin typeface="Book Antiqua" pitchFamily="18" charset="0"/>
              </a:rPr>
              <a:t>Актуальность темы мастер-класса».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800" dirty="0" smtClean="0">
                <a:latin typeface="Book Antiqua" pitchFamily="18" charset="0"/>
              </a:rPr>
              <a:t>Формирования </a:t>
            </a:r>
            <a:r>
              <a:rPr lang="ru-RU" sz="2800" dirty="0">
                <a:latin typeface="Book Antiqua" pitchFamily="18" charset="0"/>
              </a:rPr>
              <a:t>коммуникативной </a:t>
            </a:r>
            <a:r>
              <a:rPr lang="ru-RU" sz="2800" dirty="0" smtClean="0">
                <a:latin typeface="Book Antiqua" pitchFamily="18" charset="0"/>
              </a:rPr>
              <a:t>компетентности </a:t>
            </a:r>
            <a:r>
              <a:rPr lang="ru-RU" sz="2800" dirty="0">
                <a:latin typeface="Book Antiqua" pitchFamily="18" charset="0"/>
              </a:rPr>
              <a:t>на ступени до­школьного </a:t>
            </a:r>
            <a:r>
              <a:rPr lang="ru-RU" sz="2800" dirty="0" smtClean="0">
                <a:latin typeface="Book Antiqua" pitchFamily="18" charset="0"/>
              </a:rPr>
              <a:t>образования:</a:t>
            </a:r>
          </a:p>
          <a:p>
            <a:pPr lvl="0" hangingPunct="0"/>
            <a:r>
              <a:rPr lang="ru-RU" sz="2800" dirty="0">
                <a:latin typeface="Book Antiqua" pitchFamily="18" charset="0"/>
              </a:rPr>
              <a:t>развитие свободного общения со взрослыми и детьми;</a:t>
            </a:r>
          </a:p>
          <a:p>
            <a:pPr lvl="0" hangingPunct="0"/>
            <a:r>
              <a:rPr lang="ru-RU" sz="2800" dirty="0">
                <a:latin typeface="Book Antiqua" pitchFamily="18" charset="0"/>
              </a:rPr>
              <a:t>развитие всех компонентов </a:t>
            </a:r>
            <a:r>
              <a:rPr lang="ru-RU" sz="2800" dirty="0" smtClean="0">
                <a:latin typeface="Book Antiqua" pitchFamily="18" charset="0"/>
              </a:rPr>
              <a:t>устной </a:t>
            </a:r>
            <a:r>
              <a:rPr lang="ru-RU" sz="2800" dirty="0">
                <a:latin typeface="Book Antiqua" pitchFamily="18" charset="0"/>
              </a:rPr>
              <a:t>речи детей (лексической </a:t>
            </a:r>
            <a:r>
              <a:rPr lang="ru-RU" sz="2800" dirty="0" smtClean="0">
                <a:latin typeface="Book Antiqua" pitchFamily="18" charset="0"/>
              </a:rPr>
              <a:t>стороны</a:t>
            </a:r>
            <a:r>
              <a:rPr lang="ru-RU" sz="2800" dirty="0">
                <a:latin typeface="Book Antiqua" pitchFamily="18" charset="0"/>
              </a:rPr>
              <a:t>, грамматического строя речи, произносительной стороны речи; связной речи - диалогической и монологической форм) в </a:t>
            </a:r>
            <a:r>
              <a:rPr lang="ru-RU" sz="2800" dirty="0" smtClean="0">
                <a:latin typeface="Book Antiqua" pitchFamily="18" charset="0"/>
              </a:rPr>
              <a:t>различных </a:t>
            </a:r>
            <a:r>
              <a:rPr lang="ru-RU" sz="2800" dirty="0">
                <a:latin typeface="Book Antiqua" pitchFamily="18" charset="0"/>
              </a:rPr>
              <a:t>формах и видах детской </a:t>
            </a:r>
            <a:r>
              <a:rPr lang="ru-RU" sz="2800" dirty="0" smtClean="0">
                <a:latin typeface="Book Antiqua" pitchFamily="18" charset="0"/>
              </a:rPr>
              <a:t>деятельности</a:t>
            </a:r>
            <a:r>
              <a:rPr lang="ru-RU" sz="2800" dirty="0">
                <a:latin typeface="Book Antiqua" pitchFamily="18" charset="0"/>
              </a:rPr>
              <a:t>;</a:t>
            </a:r>
          </a:p>
          <a:p>
            <a:pPr lvl="0" hangingPunct="0"/>
            <a:r>
              <a:rPr lang="ru-RU" sz="2800" dirty="0">
                <a:latin typeface="Book Antiqua" pitchFamily="18" charset="0"/>
              </a:rPr>
              <a:t>практическое овладение </a:t>
            </a:r>
            <a:r>
              <a:rPr lang="ru-RU" sz="2800" dirty="0" smtClean="0">
                <a:latin typeface="Book Antiqua" pitchFamily="18" charset="0"/>
              </a:rPr>
              <a:t>воспитанниками </a:t>
            </a:r>
            <a:r>
              <a:rPr lang="ru-RU" sz="2800" dirty="0">
                <a:latin typeface="Book Antiqua" pitchFamily="18" charset="0"/>
              </a:rPr>
              <a:t>нормами речи».</a:t>
            </a:r>
          </a:p>
          <a:p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Book Antiqua" pitchFamily="18" charset="0"/>
              </a:rPr>
              <a:t>САМОКОНСТРУКЦИЯ </a:t>
            </a:r>
            <a:endParaRPr lang="ru-RU" sz="32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sz="2800" b="1" dirty="0" smtClean="0">
                <a:latin typeface="Book Antiqua" pitchFamily="18" charset="0"/>
              </a:rPr>
              <a:t> </a:t>
            </a:r>
          </a:p>
          <a:p>
            <a:pPr>
              <a:buNone/>
            </a:pPr>
            <a:r>
              <a:rPr lang="ru-RU" sz="2800" b="1" dirty="0" smtClean="0">
                <a:latin typeface="Book Antiqua" pitchFamily="18" charset="0"/>
              </a:rPr>
              <a:t> </a:t>
            </a:r>
            <a:r>
              <a:rPr lang="ru-RU" sz="2800" b="1" dirty="0">
                <a:latin typeface="Book Antiqua" pitchFamily="18" charset="0"/>
              </a:rPr>
              <a:t>В каких из  образовательных областей можно успешно использовать навыки дошкольников, приобретенные при обучении рассказыванию по картине и почему?</a:t>
            </a:r>
            <a:endParaRPr lang="ru-RU" sz="2800" dirty="0">
              <a:latin typeface="Book Antiqua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http://im2-tub-ru.yandex.net/i?id=98705724-39-72&amp;n=21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3929066"/>
            <a:ext cx="207170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Book Antiqua" pitchFamily="18" charset="0"/>
              </a:rPr>
              <a:t>Образовательные области</a:t>
            </a:r>
            <a:r>
              <a:rPr lang="ru-RU" sz="3200" dirty="0">
                <a:latin typeface="Book Antiqua" pitchFamily="18" charset="0"/>
              </a:rPr>
              <a:t/>
            </a:r>
            <a:br>
              <a:rPr lang="ru-RU" sz="3200" dirty="0">
                <a:latin typeface="Book Antiqua" pitchFamily="18" charset="0"/>
              </a:rPr>
            </a:br>
            <a:endParaRPr lang="ru-RU" sz="32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  <a:ln>
            <a:noFill/>
          </a:ln>
        </p:spPr>
        <p:txBody>
          <a:bodyPr>
            <a:normAutofit lnSpcReduction="10000"/>
          </a:bodyPr>
          <a:lstStyle/>
          <a:p>
            <a:pPr lvl="0" hangingPunct="0"/>
            <a:r>
              <a:rPr lang="ru-RU" sz="3000" dirty="0">
                <a:latin typeface="Book Antiqua" pitchFamily="18" charset="0"/>
              </a:rPr>
              <a:t>Физическая культура</a:t>
            </a:r>
          </a:p>
          <a:p>
            <a:pPr lvl="0" hangingPunct="0"/>
            <a:r>
              <a:rPr lang="ru-RU" sz="3000" dirty="0">
                <a:latin typeface="Book Antiqua" pitchFamily="18" charset="0"/>
              </a:rPr>
              <a:t>Здоровье</a:t>
            </a:r>
          </a:p>
          <a:p>
            <a:pPr lvl="0" hangingPunct="0"/>
            <a:r>
              <a:rPr lang="ru-RU" sz="3000" dirty="0">
                <a:latin typeface="Book Antiqua" pitchFamily="18" charset="0"/>
              </a:rPr>
              <a:t>Безопасность</a:t>
            </a:r>
          </a:p>
          <a:p>
            <a:pPr lvl="0" hangingPunct="0"/>
            <a:r>
              <a:rPr lang="ru-RU" sz="3000" dirty="0">
                <a:latin typeface="Book Antiqua" pitchFamily="18" charset="0"/>
              </a:rPr>
              <a:t>Социализация</a:t>
            </a:r>
          </a:p>
          <a:p>
            <a:pPr lvl="0" hangingPunct="0"/>
            <a:r>
              <a:rPr lang="ru-RU" sz="3000" dirty="0">
                <a:latin typeface="Book Antiqua" pitchFamily="18" charset="0"/>
              </a:rPr>
              <a:t>Труд</a:t>
            </a:r>
          </a:p>
          <a:p>
            <a:pPr lvl="0" hangingPunct="0"/>
            <a:r>
              <a:rPr lang="ru-RU" sz="3000" dirty="0">
                <a:latin typeface="Book Antiqua" pitchFamily="18" charset="0"/>
              </a:rPr>
              <a:t>Познание</a:t>
            </a:r>
          </a:p>
          <a:p>
            <a:pPr lvl="0" hangingPunct="0"/>
            <a:r>
              <a:rPr lang="ru-RU" sz="3000" dirty="0">
                <a:latin typeface="Book Antiqua" pitchFamily="18" charset="0"/>
              </a:rPr>
              <a:t>Коммуникация</a:t>
            </a:r>
          </a:p>
          <a:p>
            <a:pPr lvl="0" hangingPunct="0"/>
            <a:r>
              <a:rPr lang="ru-RU" sz="3000" dirty="0">
                <a:latin typeface="Book Antiqua" pitchFamily="18" charset="0"/>
              </a:rPr>
              <a:t>Чтение художественной литературы</a:t>
            </a:r>
          </a:p>
          <a:p>
            <a:pPr lvl="0" hangingPunct="0"/>
            <a:r>
              <a:rPr lang="ru-RU" sz="3000" dirty="0">
                <a:latin typeface="Book Antiqua" pitchFamily="18" charset="0"/>
              </a:rPr>
              <a:t>Художественное творчество</a:t>
            </a:r>
          </a:p>
          <a:p>
            <a:pPr lvl="0" hangingPunct="0"/>
            <a:r>
              <a:rPr lang="ru-RU" sz="3000" dirty="0">
                <a:latin typeface="Book Antiqua" pitchFamily="18" charset="0"/>
              </a:rPr>
              <a:t>Музыка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u="sng" dirty="0">
                <a:latin typeface="Book Antiqua" pitchFamily="18" charset="0"/>
              </a:rPr>
              <a:t>РЕКОНСТРУКЦИЯ. </a:t>
            </a:r>
            <a:r>
              <a:rPr lang="ru-RU" sz="3200" dirty="0">
                <a:latin typeface="Book Antiqua" pitchFamily="18" charset="0"/>
              </a:rPr>
              <a:t/>
            </a:r>
            <a:br>
              <a:rPr lang="ru-RU" sz="3200" dirty="0">
                <a:latin typeface="Book Antiqua" pitchFamily="18" charset="0"/>
              </a:rPr>
            </a:br>
            <a:endParaRPr lang="ru-RU" sz="32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Autofit/>
          </a:bodyPr>
          <a:lstStyle/>
          <a:p>
            <a:pPr lvl="0" hangingPunct="0"/>
            <a:r>
              <a:rPr lang="ru-RU" sz="2200" b="1" u="sng" dirty="0">
                <a:latin typeface="Book Antiqua" pitchFamily="18" charset="0"/>
              </a:rPr>
              <a:t>Описание </a:t>
            </a:r>
            <a:r>
              <a:rPr lang="ru-RU" sz="2200" dirty="0">
                <a:latin typeface="Book Antiqua" pitchFamily="18" charset="0"/>
              </a:rPr>
              <a:t>предполагает, прежде всего, называние объекта, перечисление его свойств, качеств, действий с ним, затем эмоциональную оценку говорящего. Описание отличается статичностью, мягкой структурой, позволяющей варьировать, переставлять местами его компоненты.</a:t>
            </a:r>
          </a:p>
          <a:p>
            <a:pPr lvl="0" hangingPunct="0"/>
            <a:r>
              <a:rPr lang="ru-RU" sz="2200" b="1" u="sng" dirty="0">
                <a:latin typeface="Book Antiqua" pitchFamily="18" charset="0"/>
              </a:rPr>
              <a:t>Повествование</a:t>
            </a:r>
            <a:r>
              <a:rPr lang="ru-RU" sz="2200" dirty="0">
                <a:latin typeface="Book Antiqua" pitchFamily="18" charset="0"/>
              </a:rPr>
              <a:t> — это развитие сюжета, развертывающегося во времени. Структура повествования более жесткая (начало, середина, конец), перестановка его элементов может нарушить последовательность изложения события. </a:t>
            </a:r>
          </a:p>
          <a:p>
            <a:r>
              <a:rPr lang="ru-RU" sz="2200" b="1" u="sng" dirty="0">
                <a:latin typeface="Book Antiqua" pitchFamily="18" charset="0"/>
              </a:rPr>
              <a:t>Рассуждение</a:t>
            </a:r>
            <a:r>
              <a:rPr lang="ru-RU" sz="2200" dirty="0">
                <a:latin typeface="Book Antiqua" pitchFamily="18" charset="0"/>
              </a:rPr>
              <a:t> содержит в себе тезис, доказательство выдвинутого положения и вывод, который из него следует. В рассуждении развиваются такие умения ребенка, как объяснять, доказывать, делать выводы, обобщать высказывание.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u="sng" dirty="0">
                <a:latin typeface="Book Antiqua" pitchFamily="18" charset="0"/>
              </a:rPr>
              <a:t>СОЦИОКОНСТРУКЦИЯ .</a:t>
            </a:r>
            <a:r>
              <a:rPr lang="ru-RU" sz="3600" dirty="0">
                <a:latin typeface="Book Antiqua" pitchFamily="18" charset="0"/>
              </a:rPr>
              <a:t/>
            </a:r>
            <a:br>
              <a:rPr lang="ru-RU" sz="3600" dirty="0">
                <a:latin typeface="Book Antiqua" pitchFamily="18" charset="0"/>
              </a:rPr>
            </a:br>
            <a:endParaRPr lang="ru-RU" sz="3600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sz="2800" b="1" dirty="0" smtClean="0">
                <a:latin typeface="Book Antiqua" pitchFamily="18" charset="0"/>
              </a:rPr>
              <a:t> </a:t>
            </a:r>
            <a:r>
              <a:rPr lang="ru-RU" sz="2800" b="1" dirty="0">
                <a:latin typeface="Book Antiqua" pitchFamily="18" charset="0"/>
              </a:rPr>
              <a:t>Какие виды рассказывания по картине вы знаете?</a:t>
            </a:r>
            <a:endParaRPr lang="ru-RU" sz="2800" dirty="0">
              <a:latin typeface="Book Antiqua" pitchFamily="18" charset="0"/>
            </a:endParaRPr>
          </a:p>
          <a:p>
            <a:endParaRPr lang="ru-RU" dirty="0"/>
          </a:p>
        </p:txBody>
      </p:sp>
      <p:pic>
        <p:nvPicPr>
          <p:cNvPr id="7" name="Рисунок 6" descr="http://im2-tub-ru.yandex.net/i?id=62917016-65-72&amp;n=21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2714620"/>
            <a:ext cx="335758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798</TotalTime>
  <Words>1381</Words>
  <Application>Microsoft Office PowerPoint</Application>
  <PresentationFormat>Экран (4:3)</PresentationFormat>
  <Paragraphs>114</Paragraphs>
  <Slides>25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 МАСТЕР-КЛАСС  «Развитие речи у дошкольников посредством обучения рассказыванию по картине»   </vt:lpstr>
      <vt:lpstr>Тема: «Развитие речи у дошкольников посредством обучения рассказыванию по картине». </vt:lpstr>
      <vt:lpstr>Слайд 3</vt:lpstr>
      <vt:lpstr>Проблемная ситуация – индуктор. </vt:lpstr>
      <vt:lpstr>  ИНДУКТОР  «Актуальность темы мастер-класса». </vt:lpstr>
      <vt:lpstr>САМОКОНСТРУКЦИЯ </vt:lpstr>
      <vt:lpstr>Образовательные области </vt:lpstr>
      <vt:lpstr>РЕКОНСТРУКЦИЯ.  </vt:lpstr>
      <vt:lpstr>СОЦИОКОНСТРУКЦИЯ . </vt:lpstr>
      <vt:lpstr>Виды рассказывания по картине. </vt:lpstr>
      <vt:lpstr>Методика проведения обучения  рассказыванию по картине: </vt:lpstr>
      <vt:lpstr> Какие методы  используются  на этапе подготовительной работы по обучению рассказыванию </vt:lpstr>
      <vt:lpstr>Слайд 13</vt:lpstr>
      <vt:lpstr>Слайд 14</vt:lpstr>
      <vt:lpstr>Слайд 15</vt:lpstr>
      <vt:lpstr>Языковые игровые упражнения</vt:lpstr>
      <vt:lpstr>Методы и приемы к составлению описательных (репродуктивных) рассказов по предметной картине и сюжетной картине</vt:lpstr>
      <vt:lpstr>ОПИСАНИЕ ПРЕДМЕТНОЙ КАРТИНЫ:  </vt:lpstr>
      <vt:lpstr>Слайд 19</vt:lpstr>
      <vt:lpstr>ОПИСАНИЕ СЮЖЕТНОЙ КАРТИНЫ, СЕРИИ: </vt:lpstr>
      <vt:lpstr>Слайд 21</vt:lpstr>
      <vt:lpstr>Слайд 22</vt:lpstr>
      <vt:lpstr>Описание пейзажных картин и натюрмортов.</vt:lpstr>
      <vt:lpstr>Слайд 24</vt:lpstr>
      <vt:lpstr>ПРАВИЛА ДЛЯ СМЕЛЫХ И УПОРНЫХ ПЕДАГОГОВ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МАСТЕР-КЛАСС  «Развитие речи у дошкольников посредством обучения рассказыванию по картине»  (в условиях реализации федеральных государственных требований к структуре основной общеобразовательной программы дошкольного образования)   </dc:title>
  <dc:creator>User</dc:creator>
  <cp:lastModifiedBy>Admin</cp:lastModifiedBy>
  <cp:revision>82</cp:revision>
  <dcterms:created xsi:type="dcterms:W3CDTF">2013-11-22T05:11:03Z</dcterms:created>
  <dcterms:modified xsi:type="dcterms:W3CDTF">2015-04-22T05:24:44Z</dcterms:modified>
</cp:coreProperties>
</file>