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58" r:id="rId4"/>
    <p:sldId id="259" r:id="rId5"/>
    <p:sldId id="262" r:id="rId6"/>
    <p:sldId id="260" r:id="rId7"/>
    <p:sldId id="263" r:id="rId8"/>
    <p:sldId id="287" r:id="rId9"/>
    <p:sldId id="264" r:id="rId10"/>
    <p:sldId id="265" r:id="rId11"/>
    <p:sldId id="266" r:id="rId12"/>
    <p:sldId id="269" r:id="rId13"/>
    <p:sldId id="291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DD903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>
      <p:cViewPr varScale="1">
        <p:scale>
          <a:sx n="74" d="100"/>
          <a:sy n="74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BF2D23-1C65-4CFD-BBB0-8636C0B934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5619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B146A-5DDF-4205-B2E7-6B84E678FE30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2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C6856-94A2-447F-B092-85FEB58A57D9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21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5D3E2-7232-410E-9906-FC2A42D5B2BE}" type="slidenum">
              <a:rPr lang="en-US" altLang="ru-RU">
                <a:solidFill>
                  <a:srgbClr val="000000"/>
                </a:solidFill>
              </a:rPr>
              <a:pPr/>
              <a:t>12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75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1F838-F5AF-4D17-B835-0684DB8A0AB7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96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D047F-FD46-455F-9FA4-9461CE91E707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20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A13C1-8AEF-4773-8CB3-7C84CEF29C70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41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FF3E4-0983-4160-8F65-1F5D593705D7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36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CAAD7-3214-42EE-8480-F37E9842F717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6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08BC3-CE68-4009-BBBC-EF94D2603288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840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412A1-D94D-47CA-83D5-8A1A8E88BF94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95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AD89E-0D63-4D57-ACF0-1B22AE56F67A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812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7787-939B-4B3D-ABB8-AFA9F31B2E5C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515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2538E049-D803-4691-9E0E-6A2B117BB96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200">
                <a:latin typeface="Arial Black" panose="020B0A04020102020204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C8BCD-B891-4C32-BFCD-8CD98DB016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38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AE4F9-4D12-4570-B2B3-8B3ABA915A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938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3D2410-358D-485C-96F3-302A29A622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207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A2FEBB-8B88-4934-98FE-5E74D4BB38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168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A2B0EE-6545-4211-A365-6E6ED26DE9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6982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0D34C-22FF-4CAD-9FF9-D1A8897664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4604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2B0482F5-95C1-421A-A8D1-19649D9D5432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200">
                <a:solidFill>
                  <a:srgbClr val="000000"/>
                </a:solidFill>
                <a:latin typeface="Arial Black" panose="020B0A04020102020204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82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B313D-FB02-4193-B9E7-6E1DA173B525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1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8F0D0-F652-40C1-B0FF-DF2592FB34F3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B839E-FBDA-476E-855C-923609A49B7D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4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B65BE-C42B-463C-AECA-4A14D01920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73683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B63BC-32F8-4C0A-8114-1E7378B94EF2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19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E9B74-6E1B-427C-87A5-8CABB2A20506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7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7E431-2864-4AF8-937E-78E9B5C1B568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34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B7AA8-5774-4514-843D-35189E00624D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1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84E4D-C373-4B81-A520-229A3A901243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80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8EB40-EB94-49CE-A5AE-29929D074C9F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28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5CDF3-82C1-46F3-AEE8-B192F4DD9061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98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554177-63F1-4DA7-83B2-3D411F036974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73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6EB6F5-F547-41F1-8E8E-5FA646B3EE9A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87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823249-3821-4BCB-8B41-B153E671C443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3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55257-0967-4E2B-B407-E9CDC8CEDD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5054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87C22E-EC56-4922-BA2A-4D440FFF4DB9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3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E8C3C-8625-4A50-A970-347257D9A46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66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3B392-CC1B-4F73-98D8-1BB2842510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46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7BCBB-E28D-4B7D-9FD2-F194C82044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738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C4E-CD45-493D-A8A7-970AA1ADC4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198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F16BF-727F-4F64-875F-30EEA958B0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257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DBD05-2898-449F-9711-4845176852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713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6BB7E9-5867-4246-BA5C-BDE39B54A12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9ABBAA-729C-46DC-8BCE-61F4ECF00F7E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7.emf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743200"/>
            <a:ext cx="7772400" cy="2053952"/>
          </a:xfrm>
        </p:spPr>
        <p:txBody>
          <a:bodyPr/>
          <a:lstStyle/>
          <a:p>
            <a:r>
              <a:rPr lang="ru-RU" altLang="ru-RU" sz="2500" dirty="0" smtClean="0">
                <a:solidFill>
                  <a:schemeClr val="accent1"/>
                </a:solidFill>
              </a:rPr>
              <a:t>Давайте познакомимся:</a:t>
            </a:r>
            <a:r>
              <a:rPr lang="en-US" altLang="ru-RU" sz="2100" dirty="0">
                <a:solidFill>
                  <a:schemeClr val="accent1"/>
                </a:solidFill>
              </a:rPr>
              <a:t/>
            </a:r>
            <a:br>
              <a:rPr lang="en-US" altLang="ru-RU" sz="2100" dirty="0">
                <a:solidFill>
                  <a:schemeClr val="accent1"/>
                </a:solidFill>
              </a:rPr>
            </a:br>
            <a:r>
              <a:rPr lang="ru-RU" altLang="ru-RU" sz="5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Агроном – это профессия будущего!</a:t>
            </a:r>
            <a:endParaRPr lang="en-US" altLang="ru-RU" sz="54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5005" y="4956212"/>
            <a:ext cx="3505200" cy="762000"/>
          </a:xfrm>
        </p:spPr>
        <p:txBody>
          <a:bodyPr/>
          <a:lstStyle/>
          <a:p>
            <a:r>
              <a:rPr lang="ru-RU" altLang="ru-RU" sz="1800" dirty="0" smtClean="0"/>
              <a:t>Детям о профессии</a:t>
            </a:r>
            <a:endParaRPr lang="en-US" alt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72200" y="5877272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Детский сад №4 «Сказка» г.Никольск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Чистота посевов.</a:t>
            </a:r>
            <a:endParaRPr lang="en-US" alt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 flipV="1">
            <a:off x="1382713" y="4887913"/>
            <a:ext cx="1698625" cy="158908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 flipV="1">
            <a:off x="3316288" y="4308475"/>
            <a:ext cx="1698625" cy="2168525"/>
          </a:xfrm>
          <a:prstGeom prst="can">
            <a:avLst>
              <a:gd name="adj" fmla="val 23795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 flipV="1">
            <a:off x="5260975" y="3538538"/>
            <a:ext cx="1687513" cy="2938462"/>
          </a:xfrm>
          <a:prstGeom prst="can">
            <a:avLst>
              <a:gd name="adj" fmla="val 23314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7196138" y="2787650"/>
            <a:ext cx="1687512" cy="3689350"/>
          </a:xfrm>
          <a:prstGeom prst="can">
            <a:avLst>
              <a:gd name="adj" fmla="val 22946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5260975" y="3514725"/>
            <a:ext cx="1687513" cy="520700"/>
            <a:chOff x="1003" y="2400"/>
            <a:chExt cx="1089" cy="336"/>
          </a:xfrm>
        </p:grpSpPr>
        <p:sp>
          <p:nvSpPr>
            <p:cNvPr id="14344" name="Oval 8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5725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tint val="28627"/>
                    <a:invGamma/>
                  </a:srgbClr>
                </a:gs>
                <a:gs pos="100000">
                  <a:srgbClr val="FF99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7194550" y="2770188"/>
            <a:ext cx="1687513" cy="520700"/>
            <a:chOff x="1003" y="2400"/>
            <a:chExt cx="1089" cy="336"/>
          </a:xfrm>
        </p:grpSpPr>
        <p:sp>
          <p:nvSpPr>
            <p:cNvPr id="14347" name="Oval 11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shade val="57255"/>
                    <a:invGamma/>
                  </a:srgbClr>
                </a:gs>
                <a:gs pos="50000">
                  <a:srgbClr val="669900"/>
                </a:gs>
                <a:gs pos="100000">
                  <a:srgbClr val="66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tint val="28627"/>
                    <a:invGamma/>
                  </a:srgbClr>
                </a:gs>
                <a:gs pos="100000">
                  <a:srgbClr val="6699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1389063" y="4852988"/>
            <a:ext cx="1687512" cy="520700"/>
            <a:chOff x="1003" y="2400"/>
            <a:chExt cx="1089" cy="336"/>
          </a:xfrm>
        </p:grpSpPr>
        <p:sp>
          <p:nvSpPr>
            <p:cNvPr id="14350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3327400" y="4257675"/>
            <a:ext cx="1687513" cy="520700"/>
            <a:chOff x="1003" y="2400"/>
            <a:chExt cx="1089" cy="336"/>
          </a:xfrm>
        </p:grpSpPr>
        <p:sp>
          <p:nvSpPr>
            <p:cNvPr id="14353" name="Oval 17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176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55" name="Text Box 9"/>
          <p:cNvSpPr txBox="1">
            <a:spLocks noChangeArrowheads="1"/>
          </p:cNvSpPr>
          <p:nvPr/>
        </p:nvSpPr>
        <p:spPr bwMode="gray">
          <a:xfrm>
            <a:off x="1181100" y="2163763"/>
            <a:ext cx="4090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 b="1" dirty="0">
                <a:solidFill>
                  <a:srgbClr val="010000"/>
                </a:solidFill>
                <a:cs typeface="Arial" panose="020B0604020202020204" pitchFamily="34" charset="0"/>
              </a:rPr>
              <a:t>В</a:t>
            </a:r>
            <a:r>
              <a:rPr lang="ru-RU" altLang="ru-RU" sz="2400" b="1" dirty="0" smtClean="0">
                <a:solidFill>
                  <a:srgbClr val="010000"/>
                </a:solidFill>
                <a:cs typeface="Arial" panose="020B0604020202020204" pitchFamily="34" charset="0"/>
              </a:rPr>
              <a:t>раг любого агронома – сорняк. </a:t>
            </a:r>
            <a:endParaRPr lang="en-US" altLang="ru-RU" sz="2400" b="1" dirty="0">
              <a:solidFill>
                <a:srgbClr val="010000"/>
              </a:solidFill>
              <a:cs typeface="Arial" panose="020B0604020202020204" pitchFamily="34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447801" y="6137128"/>
            <a:ext cx="1635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10000"/>
                </a:solidFill>
                <a:cs typeface="Arial" panose="020B0604020202020204" pitchFamily="34" charset="0"/>
              </a:rPr>
              <a:t>истощает почву</a:t>
            </a:r>
            <a:endParaRPr lang="en-US" altLang="ru-RU" sz="1600" b="1" dirty="0">
              <a:solidFill>
                <a:srgbClr val="010000"/>
              </a:solidFill>
              <a:cs typeface="Arial" panose="020B0604020202020204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345656" y="5999448"/>
            <a:ext cx="1636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10000"/>
                </a:solidFill>
                <a:cs typeface="Arial" panose="020B0604020202020204" pitchFamily="34" charset="0"/>
              </a:rPr>
              <a:t>отнимает влагу</a:t>
            </a:r>
            <a:endParaRPr lang="en-US" altLang="ru-RU" sz="1600" b="1" dirty="0">
              <a:solidFill>
                <a:srgbClr val="010000"/>
              </a:solidFill>
              <a:cs typeface="Arial" panose="020B0604020202020204" pitchFamily="34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5294654" y="5813146"/>
            <a:ext cx="1636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10000"/>
                </a:solidFill>
                <a:cs typeface="Arial" panose="020B0604020202020204" pitchFamily="34" charset="0"/>
              </a:rPr>
              <a:t>отнимает свет и питание </a:t>
            </a:r>
            <a:endParaRPr lang="en-US" altLang="ru-RU" sz="1600" b="1" dirty="0">
              <a:solidFill>
                <a:srgbClr val="010000"/>
              </a:solidFill>
              <a:cs typeface="Arial" panose="020B0604020202020204" pitchFamily="34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230371" y="5513926"/>
            <a:ext cx="1635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10000"/>
                </a:solidFill>
                <a:cs typeface="Arial" panose="020B0604020202020204" pitchFamily="34" charset="0"/>
              </a:rPr>
              <a:t>от них нелегко избавиться</a:t>
            </a:r>
            <a:endParaRPr lang="en-US" altLang="ru-RU" sz="1600" b="1" dirty="0">
              <a:solidFill>
                <a:srgbClr val="010000"/>
              </a:solidFill>
              <a:cs typeface="Arial" panose="020B0604020202020204" pitchFamily="34" charset="0"/>
            </a:endParaRPr>
          </a:p>
        </p:txBody>
      </p:sp>
      <p:pic>
        <p:nvPicPr>
          <p:cNvPr id="14360" name="Picture 24" descr="shadow_1_m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94575" y="2906713"/>
            <a:ext cx="1190625" cy="2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7085876" y="1358500"/>
            <a:ext cx="1896922" cy="1792183"/>
            <a:chOff x="887" y="2040"/>
            <a:chExt cx="433" cy="422"/>
          </a:xfrm>
        </p:grpSpPr>
        <p:pic>
          <p:nvPicPr>
            <p:cNvPr id="14362" name="Picture 26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3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64" name="Picture 28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65" name="Rectangle 29"/>
          <p:cNvSpPr>
            <a:spLocks noChangeArrowheads="1"/>
          </p:cNvSpPr>
          <p:nvPr/>
        </p:nvSpPr>
        <p:spPr bwMode="gray">
          <a:xfrm>
            <a:off x="7043553" y="1496214"/>
            <a:ext cx="19815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FEFFFF"/>
                </a:solidFill>
                <a:cs typeface="Arial" panose="020B0604020202020204" pitchFamily="34" charset="0"/>
              </a:rPr>
              <a:t>Другие</a:t>
            </a:r>
          </a:p>
          <a:p>
            <a:pPr algn="ctr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FEFFFF"/>
                </a:solidFill>
                <a:cs typeface="Arial" panose="020B0604020202020204" pitchFamily="34" charset="0"/>
              </a:rPr>
              <a:t>зеленые </a:t>
            </a:r>
          </a:p>
          <a:p>
            <a:pPr algn="ctr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FEFFFF"/>
                </a:solidFill>
                <a:cs typeface="Arial" panose="020B0604020202020204" pitchFamily="34" charset="0"/>
              </a:rPr>
              <a:t>нахлебники</a:t>
            </a:r>
            <a:endParaRPr lang="en-US" altLang="ru-RU" sz="2800" b="1" dirty="0">
              <a:solidFill>
                <a:srgbClr val="FEFFFF"/>
              </a:solidFill>
              <a:cs typeface="Arial" panose="020B0604020202020204" pitchFamily="34" charset="0"/>
            </a:endParaRPr>
          </a:p>
        </p:txBody>
      </p:sp>
      <p:pic>
        <p:nvPicPr>
          <p:cNvPr id="14366" name="Picture 30" descr="shadow_1_m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87988" y="3621088"/>
            <a:ext cx="1189037" cy="2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5467350" y="2544763"/>
            <a:ext cx="1257300" cy="1217612"/>
            <a:chOff x="887" y="2040"/>
            <a:chExt cx="433" cy="422"/>
          </a:xfrm>
        </p:grpSpPr>
        <p:pic>
          <p:nvPicPr>
            <p:cNvPr id="14368" name="Picture 32" descr="circuler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9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70" name="Picture 3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71" name="Rectangle 35"/>
          <p:cNvSpPr>
            <a:spLocks noChangeArrowheads="1"/>
          </p:cNvSpPr>
          <p:nvPr/>
        </p:nvSpPr>
        <p:spPr bwMode="gray">
          <a:xfrm>
            <a:off x="5509287" y="2893656"/>
            <a:ext cx="12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rgbClr val="FEFFFF"/>
                </a:solidFill>
                <a:cs typeface="Arial" panose="020B0604020202020204" pitchFamily="34" charset="0"/>
              </a:rPr>
              <a:t>бодяг</a:t>
            </a:r>
            <a:endParaRPr lang="en-US" altLang="ru-RU" sz="2800" b="1" dirty="0">
              <a:solidFill>
                <a:srgbClr val="FEFFFF"/>
              </a:solidFill>
              <a:cs typeface="Arial" panose="020B0604020202020204" pitchFamily="34" charset="0"/>
            </a:endParaRPr>
          </a:p>
        </p:txBody>
      </p:sp>
      <p:pic>
        <p:nvPicPr>
          <p:cNvPr id="14372" name="Picture 36" descr="shadow_1_m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68700" y="4389438"/>
            <a:ext cx="1190625" cy="2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73" name="Group 37"/>
          <p:cNvGrpSpPr>
            <a:grpSpLocks/>
          </p:cNvGrpSpPr>
          <p:nvPr/>
        </p:nvGrpSpPr>
        <p:grpSpPr bwMode="auto">
          <a:xfrm>
            <a:off x="3549650" y="3313113"/>
            <a:ext cx="1257300" cy="1217612"/>
            <a:chOff x="887" y="2040"/>
            <a:chExt cx="433" cy="422"/>
          </a:xfrm>
        </p:grpSpPr>
        <p:pic>
          <p:nvPicPr>
            <p:cNvPr id="14374" name="Picture 38" descr="circuler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75" name="Oval 39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76" name="Picture 40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77" name="Rectangle 41"/>
          <p:cNvSpPr>
            <a:spLocks noChangeArrowheads="1"/>
          </p:cNvSpPr>
          <p:nvPr/>
        </p:nvSpPr>
        <p:spPr bwMode="gray">
          <a:xfrm>
            <a:off x="3733800" y="3675063"/>
            <a:ext cx="986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rgbClr val="FEFFFF"/>
                </a:solidFill>
                <a:cs typeface="Arial" panose="020B0604020202020204" pitchFamily="34" charset="0"/>
              </a:rPr>
              <a:t>осот</a:t>
            </a:r>
            <a:endParaRPr lang="en-US" altLang="ru-RU" sz="2800" b="1" dirty="0">
              <a:solidFill>
                <a:srgbClr val="FEFFFF"/>
              </a:solidFill>
              <a:cs typeface="Arial" panose="020B0604020202020204" pitchFamily="34" charset="0"/>
            </a:endParaRPr>
          </a:p>
        </p:txBody>
      </p:sp>
      <p:pic>
        <p:nvPicPr>
          <p:cNvPr id="14378" name="Picture 42" descr="shadow_1_m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09725" y="4973638"/>
            <a:ext cx="1189038" cy="2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79" name="Group 43"/>
          <p:cNvGrpSpPr>
            <a:grpSpLocks/>
          </p:cNvGrpSpPr>
          <p:nvPr/>
        </p:nvGrpSpPr>
        <p:grpSpPr bwMode="auto">
          <a:xfrm>
            <a:off x="1589088" y="3897313"/>
            <a:ext cx="1258887" cy="1217612"/>
            <a:chOff x="887" y="2040"/>
            <a:chExt cx="433" cy="422"/>
          </a:xfrm>
        </p:grpSpPr>
        <p:pic>
          <p:nvPicPr>
            <p:cNvPr id="14380" name="Picture 44" descr="circuler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81" name="Oval 45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82" name="Picture 46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83" name="Rectangle 47"/>
          <p:cNvSpPr>
            <a:spLocks noChangeArrowheads="1"/>
          </p:cNvSpPr>
          <p:nvPr/>
        </p:nvSpPr>
        <p:spPr bwMode="gray">
          <a:xfrm>
            <a:off x="1562044" y="4247218"/>
            <a:ext cx="1348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rgbClr val="FEFFFF"/>
                </a:solidFill>
                <a:cs typeface="Arial" panose="020B0604020202020204" pitchFamily="34" charset="0"/>
              </a:rPr>
              <a:t>пырей</a:t>
            </a:r>
            <a:endParaRPr lang="en-US" altLang="ru-RU" sz="2800" b="1" dirty="0">
              <a:solidFill>
                <a:srgbClr val="FE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793" y="3671387"/>
            <a:ext cx="1817936" cy="2398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661" y="3313113"/>
            <a:ext cx="1799971" cy="2202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683" y="2564035"/>
            <a:ext cx="1853937" cy="2172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2733" y="1358500"/>
            <a:ext cx="2041252" cy="219806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C3C-8625-4A50-A970-347257D9A468}" type="slidenum">
              <a:rPr lang="en-US" altLang="ru-RU" smtClean="0"/>
              <a:pPr/>
              <a:t>10</a:t>
            </a:fld>
            <a:endParaRPr lang="en-US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ltGray">
          <a:xfrm>
            <a:off x="3152775" y="2316163"/>
            <a:ext cx="4991100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gray">
          <a:xfrm>
            <a:off x="3162300" y="3689350"/>
            <a:ext cx="4991100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2390775" y="1793875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1790700" y="3175000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2481263" y="5084763"/>
            <a:ext cx="5670550" cy="13160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1209675" y="4586288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725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gray">
          <a:xfrm>
            <a:off x="3162300" y="5192712"/>
            <a:ext cx="4257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990033"/>
                </a:solidFill>
                <a:cs typeface="Arial" panose="020B0604020202020204" pitchFamily="34" charset="0"/>
              </a:rPr>
              <a:t>Задача агронома - </a:t>
            </a:r>
            <a:r>
              <a:rPr lang="ru-RU" altLang="ru-RU" sz="2000" b="1" dirty="0">
                <a:solidFill>
                  <a:srgbClr val="990033"/>
                </a:solidFill>
                <a:cs typeface="Arial" panose="020B0604020202020204" pitchFamily="34" charset="0"/>
              </a:rPr>
              <a:t>накормить население планеты, которое год за годом только растет. </a:t>
            </a:r>
            <a:endParaRPr lang="en-US" altLang="ru-RU" sz="2000" b="1" dirty="0">
              <a:solidFill>
                <a:srgbClr val="990033"/>
              </a:solidFill>
              <a:cs typeface="Arial" panose="020B0604020202020204" pitchFamily="34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gray">
          <a:xfrm>
            <a:off x="4331473" y="2433890"/>
            <a:ext cx="32385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Агроном - это необычайно сложная, интересная профессия. </a:t>
            </a:r>
            <a:endParaRPr lang="en-US" altLang="ru-RU" sz="2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gray">
          <a:xfrm>
            <a:off x="3867150" y="3956135"/>
            <a:ext cx="3581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Главное -  эта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работа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созидательная.</a:t>
            </a:r>
            <a:endParaRPr lang="en-US" altLang="ru-RU" sz="2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BCBB-E28D-4B7D-9FD2-F194C820449D}" type="slidenum">
              <a:rPr lang="en-US" altLang="ru-RU" smtClean="0"/>
              <a:pPr/>
              <a:t>11</a:t>
            </a:fld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350" y="404665"/>
            <a:ext cx="6496050" cy="905022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C00000"/>
                </a:solidFill>
              </a:rPr>
              <a:t>Спрос на таких специалистов, как агроном</a:t>
            </a:r>
            <a:endParaRPr lang="en-US" altLang="ru-RU" sz="3600" dirty="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gray">
          <a:xfrm rot="5400000">
            <a:off x="5012532" y="3844131"/>
            <a:ext cx="3276600" cy="4143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6699">
                  <a:alpha val="8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gray">
          <a:xfrm rot="16200000" flipV="1">
            <a:off x="1587570" y="1420924"/>
            <a:ext cx="1066800" cy="1576387"/>
          </a:xfrm>
          <a:prstGeom prst="chevron">
            <a:avLst>
              <a:gd name="adj" fmla="val 34597"/>
            </a:avLst>
          </a:prstGeom>
          <a:gradFill rotWithShape="1">
            <a:gsLst>
              <a:gs pos="0">
                <a:schemeClr val="hlink">
                  <a:gamma/>
                  <a:tint val="3529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gray">
          <a:xfrm rot="16200000" flipV="1">
            <a:off x="1421881" y="2149964"/>
            <a:ext cx="1364707" cy="2238450"/>
          </a:xfrm>
          <a:prstGeom prst="chevron">
            <a:avLst>
              <a:gd name="adj" fmla="val 34597"/>
            </a:avLst>
          </a:prstGeom>
          <a:gradFill rotWithShape="1">
            <a:gsLst>
              <a:gs pos="0">
                <a:schemeClr val="folHlink">
                  <a:gamma/>
                  <a:tint val="35294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2" dir="t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16200000" flipV="1">
            <a:off x="1131649" y="3288095"/>
            <a:ext cx="1978642" cy="2741819"/>
          </a:xfrm>
          <a:prstGeom prst="chevron">
            <a:avLst>
              <a:gd name="adj" fmla="val 40633"/>
            </a:avLst>
          </a:prstGeom>
          <a:gradFill rotWithShape="1">
            <a:gsLst>
              <a:gs pos="0">
                <a:schemeClr val="accent2">
                  <a:gamma/>
                  <a:tint val="3529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2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 flipV="1">
            <a:off x="4430826" y="2058483"/>
            <a:ext cx="1123329" cy="8303018"/>
          </a:xfrm>
          <a:prstGeom prst="chevron">
            <a:avLst>
              <a:gd name="adj" fmla="val 2347"/>
            </a:avLst>
          </a:prstGeom>
          <a:gradFill rotWithShape="1">
            <a:gsLst>
              <a:gs pos="0">
                <a:srgbClr val="C0C0C0">
                  <a:gamma/>
                  <a:tint val="35294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2" dir="t"/>
          </a:scene3d>
          <a:sp3d extrusionH="430200" prstMaterial="legacyPlastic">
            <a:bevelT w="13500" h="13500" prst="angle"/>
            <a:bevelB w="13500" h="13500" prst="angle"/>
            <a:extrusionClr>
              <a:srgbClr val="C0C0C0"/>
            </a:extrusionClr>
            <a:contourClr>
              <a:srgbClr val="C0C0C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white">
          <a:xfrm>
            <a:off x="1588516" y="1830865"/>
            <a:ext cx="12094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C00000"/>
                </a:solidFill>
              </a:rPr>
              <a:t>был,</a:t>
            </a:r>
            <a:endParaRPr lang="en-US" altLang="ru-RU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white">
          <a:xfrm>
            <a:off x="1534684" y="2910724"/>
            <a:ext cx="12094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C00000"/>
                </a:solidFill>
              </a:rPr>
              <a:t>есть</a:t>
            </a:r>
            <a:endParaRPr lang="en-US" altLang="ru-RU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white">
          <a:xfrm>
            <a:off x="611402" y="4352366"/>
            <a:ext cx="30592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и </a:t>
            </a:r>
            <a:r>
              <a:rPr lang="ru-RU" altLang="ru-RU" sz="3200" dirty="0">
                <a:solidFill>
                  <a:srgbClr val="C00000"/>
                </a:solidFill>
              </a:rPr>
              <a:t>будет всегда,</a:t>
            </a:r>
            <a:endParaRPr lang="en-US" altLang="ru-RU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white">
          <a:xfrm>
            <a:off x="1050103" y="5619824"/>
            <a:ext cx="76983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</a:rPr>
              <a:t>при </a:t>
            </a:r>
            <a:r>
              <a:rPr lang="ru-RU" altLang="ru-RU" sz="3200" b="1" dirty="0">
                <a:solidFill>
                  <a:srgbClr val="C00000"/>
                </a:solidFill>
              </a:rPr>
              <a:t>любой власти, </a:t>
            </a:r>
            <a:endParaRPr lang="ru-RU" altLang="ru-RU" sz="3200" b="1" dirty="0" smtClean="0">
              <a:solidFill>
                <a:srgbClr val="C00000"/>
              </a:solidFill>
            </a:endParaRPr>
          </a:p>
          <a:p>
            <a:r>
              <a:rPr lang="ru-RU" altLang="ru-RU" sz="3200" b="1" dirty="0" smtClean="0">
                <a:solidFill>
                  <a:srgbClr val="C00000"/>
                </a:solidFill>
              </a:rPr>
              <a:t>во </a:t>
            </a:r>
            <a:r>
              <a:rPr lang="ru-RU" altLang="ru-RU" sz="3200" b="1" dirty="0">
                <a:solidFill>
                  <a:srgbClr val="C00000"/>
                </a:solidFill>
              </a:rPr>
              <a:t>время любого кризиса.</a:t>
            </a:r>
            <a:endParaRPr lang="en-US" altLang="ru-RU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1524" name="Picture 20" descr="nu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65312"/>
            <a:ext cx="27368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39E-FBDA-476E-855C-923609A49B7D}" type="slidenum">
              <a:rPr lang="en-US" altLang="ru-RU" smtClean="0">
                <a:solidFill>
                  <a:srgbClr val="000000"/>
                </a:solidFill>
              </a:rPr>
              <a:pPr/>
              <a:t>12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94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2852936"/>
            <a:ext cx="5040560" cy="331236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C00000"/>
                </a:solidFill>
              </a:rPr>
              <a:t>И так из года в год, из века в век…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Простой, казалось человек,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В ответе за питанье наше –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За хлеб, за макароны и за каши.</a:t>
            </a:r>
          </a:p>
          <a:p>
            <a:endParaRPr lang="ru-RU" altLang="ru-RU" sz="2000" b="1" dirty="0" smtClean="0">
              <a:solidFill>
                <a:srgbClr val="C00000"/>
              </a:solidFill>
            </a:endParaRP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Быть может странно, но скажу сейчас: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«Спасибо, агроном ты наш,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За все старанья и мученья.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</a:rPr>
              <a:t>Ты – гордость миллиона поколений!»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6309320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Февраль, 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gray">
          <a:xfrm>
            <a:off x="2089150" y="5461000"/>
            <a:ext cx="6875336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gray">
          <a:xfrm>
            <a:off x="2089150" y="4622800"/>
            <a:ext cx="6875336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089150" y="3784600"/>
            <a:ext cx="6875336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089149" y="2796064"/>
            <a:ext cx="6875337" cy="860376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Кто такой агроном?</a:t>
            </a:r>
            <a:endParaRPr lang="en-US" altLang="ru-RU" dirty="0">
              <a:solidFill>
                <a:srgbClr val="FF0000"/>
              </a:solidFill>
            </a:endParaRP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009775" y="2927350"/>
            <a:ext cx="523875" cy="527050"/>
            <a:chOff x="720" y="1488"/>
            <a:chExt cx="806" cy="808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3" name="Picture 9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2055813" y="2895600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200" b="1" i="1" dirty="0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2009775" y="3767138"/>
            <a:ext cx="523875" cy="527050"/>
            <a:chOff x="1188" y="1705"/>
            <a:chExt cx="330" cy="332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7" name="Picture 13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8" name="Text Box 14"/>
          <p:cNvSpPr txBox="1">
            <a:spLocks noChangeArrowheads="1"/>
          </p:cNvSpPr>
          <p:nvPr/>
        </p:nvSpPr>
        <p:spPr bwMode="black">
          <a:xfrm>
            <a:off x="2060575" y="3735388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200" b="1" i="1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2009775" y="4605338"/>
            <a:ext cx="523875" cy="527050"/>
            <a:chOff x="1188" y="2112"/>
            <a:chExt cx="330" cy="332"/>
          </a:xfrm>
        </p:grpSpPr>
        <p:sp>
          <p:nvSpPr>
            <p:cNvPr id="6160" name="Oval 16"/>
            <p:cNvSpPr>
              <a:spLocks noChangeArrowheads="1"/>
            </p:cNvSpPr>
            <p:nvPr/>
          </p:nvSpPr>
          <p:spPr bwMode="lt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61" name="Picture 17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2" name="Text Box 18"/>
          <p:cNvSpPr txBox="1">
            <a:spLocks noChangeArrowheads="1"/>
          </p:cNvSpPr>
          <p:nvPr/>
        </p:nvSpPr>
        <p:spPr bwMode="black">
          <a:xfrm>
            <a:off x="2063750" y="4573588"/>
            <a:ext cx="31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200" b="1" i="1">
                <a:solidFill>
                  <a:srgbClr val="FFFFFF"/>
                </a:solidFill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2009775" y="5443538"/>
            <a:ext cx="523875" cy="527050"/>
            <a:chOff x="1188" y="2532"/>
            <a:chExt cx="330" cy="332"/>
          </a:xfrm>
        </p:grpSpPr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65" name="Picture 21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6" name="Text Box 22"/>
          <p:cNvSpPr txBox="1">
            <a:spLocks noChangeArrowheads="1"/>
          </p:cNvSpPr>
          <p:nvPr/>
        </p:nvSpPr>
        <p:spPr bwMode="black">
          <a:xfrm>
            <a:off x="2055813" y="5411788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200" b="1" i="1">
                <a:solidFill>
                  <a:srgbClr val="FFFF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gray">
          <a:xfrm>
            <a:off x="2584447" y="2849095"/>
            <a:ext cx="63800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de-DE" sz="2400" dirty="0"/>
              <a:t>какие полевые работы и в какое время нужно </a:t>
            </a:r>
            <a:r>
              <a:rPr lang="de-DE" sz="2400" dirty="0" smtClean="0"/>
              <a:t>проводить</a:t>
            </a:r>
            <a:r>
              <a:rPr lang="ru-RU" sz="2400" dirty="0" smtClean="0"/>
              <a:t>,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gray">
          <a:xfrm>
            <a:off x="2581275" y="3840440"/>
            <a:ext cx="6239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de-DE" sz="2400" dirty="0" smtClean="0"/>
              <a:t>какие овощи, злаки следует выращивать, 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gray">
          <a:xfrm>
            <a:off x="2584450" y="4643438"/>
            <a:ext cx="62360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de-DE" sz="2400" dirty="0"/>
              <a:t>как ухаживать за ними, 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gray">
          <a:xfrm>
            <a:off x="2584450" y="5483225"/>
            <a:ext cx="62360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de-DE" sz="2400" dirty="0"/>
              <a:t>как бороться с вредными насекомыми. 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black">
          <a:xfrm>
            <a:off x="1276350" y="1595735"/>
            <a:ext cx="75441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cs typeface="Arial" panose="020B0604020202020204" pitchFamily="34" charset="0"/>
              </a:rPr>
              <a:t>Это человек, который знает, как получить хороший урожай зерна, овощей. </a:t>
            </a:r>
          </a:p>
          <a:p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Агроном определяет:</a:t>
            </a:r>
            <a:endParaRPr lang="en-US" altLang="ru-RU" sz="2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410-358D-485C-96F3-302A29A622E8}" type="slidenum">
              <a:rPr lang="en-US" altLang="ru-RU" smtClean="0"/>
              <a:pPr/>
              <a:t>2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6168" grpId="0"/>
      <p:bldP spid="6169" grpId="0"/>
      <p:bldP spid="6170" grpId="0"/>
      <p:bldP spid="6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2873172" y="1624880"/>
            <a:ext cx="4507140" cy="446841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Занят важной он работой: </a:t>
            </a:r>
            <a:endParaRPr lang="ru-RU" sz="2400" dirty="0" smtClean="0"/>
          </a:p>
          <a:p>
            <a:pPr marL="0" indent="0">
              <a:buNone/>
            </a:pPr>
            <a:r>
              <a:rPr lang="de-DE" sz="2400" dirty="0" smtClean="0"/>
              <a:t>Урожай – его забота,</a:t>
            </a:r>
            <a:endParaRPr lang="ru-RU" sz="2400" dirty="0" smtClean="0"/>
          </a:p>
          <a:p>
            <a:pPr marL="0" indent="0">
              <a:buNone/>
            </a:pPr>
            <a:r>
              <a:rPr lang="de-DE" sz="2400" dirty="0" smtClean="0"/>
              <a:t>Чтоб сумели уродиться</a:t>
            </a:r>
            <a:endParaRPr lang="ru-RU" sz="2400" dirty="0" smtClean="0"/>
          </a:p>
          <a:p>
            <a:pPr marL="0" indent="0">
              <a:buNone/>
            </a:pPr>
            <a:r>
              <a:rPr lang="de-DE" sz="2400" dirty="0" smtClean="0"/>
              <a:t>Рожь, овёс или пшеница</a:t>
            </a:r>
            <a:endParaRPr lang="ru-RU" sz="2400" dirty="0" smtClean="0"/>
          </a:p>
          <a:p>
            <a:pPr marL="0" indent="0">
              <a:buNone/>
            </a:pPr>
            <a:r>
              <a:rPr lang="de-DE" sz="2400" dirty="0" smtClean="0"/>
              <a:t>Он науку изучил.</a:t>
            </a:r>
            <a:endParaRPr lang="ru-RU" sz="2400" dirty="0" smtClean="0"/>
          </a:p>
          <a:p>
            <a:pPr marL="0" indent="0">
              <a:buNone/>
            </a:pPr>
            <a:r>
              <a:rPr lang="de-DE" sz="2400" dirty="0" smtClean="0"/>
              <a:t>Землю — словно приручил,</a:t>
            </a:r>
            <a:endParaRPr lang="ru-RU" sz="2400" dirty="0" smtClean="0"/>
          </a:p>
          <a:p>
            <a:pPr marL="0" indent="0">
              <a:buNone/>
            </a:pPr>
            <a:r>
              <a:rPr lang="de-DE" sz="2400" dirty="0" smtClean="0"/>
              <a:t>Знает он, когда сажать,</a:t>
            </a:r>
            <a:endParaRPr lang="ru-RU" sz="2400" dirty="0" smtClean="0"/>
          </a:p>
          <a:p>
            <a:pPr marL="0" indent="0">
              <a:buNone/>
            </a:pPr>
            <a:r>
              <a:rPr lang="de-DE" sz="2400" dirty="0" smtClean="0"/>
              <a:t>Сеять, как и убирать.</a:t>
            </a:r>
            <a:endParaRPr lang="ru-RU" sz="2400" dirty="0" smtClean="0"/>
          </a:p>
          <a:p>
            <a:pPr marL="0" indent="0">
              <a:buNone/>
            </a:pPr>
            <a:r>
              <a:rPr lang="de-DE" sz="2400" dirty="0" smtClean="0"/>
              <a:t>Знает всё в краю родном</a:t>
            </a:r>
            <a:endParaRPr lang="ru-RU" sz="2400" dirty="0" smtClean="0"/>
          </a:p>
          <a:p>
            <a:pPr marL="0" indent="0">
              <a:buNone/>
            </a:pPr>
            <a:r>
              <a:rPr lang="de-DE" sz="2400" dirty="0" smtClean="0"/>
              <a:t>И зовётся</a:t>
            </a:r>
            <a:r>
              <a:rPr lang="ru-RU" sz="2400" dirty="0" smtClean="0"/>
              <a:t> …</a:t>
            </a:r>
            <a:r>
              <a:rPr lang="de-DE" sz="2400" dirty="0" smtClean="0"/>
              <a:t> </a:t>
            </a:r>
            <a:endParaRPr lang="ru-RU" sz="2400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Кто это?</a:t>
            </a:r>
            <a:endParaRPr lang="en-US" alt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flipV="1">
            <a:off x="5148064" y="6093295"/>
            <a:ext cx="1537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dirty="0" smtClean="0"/>
              <a:t>(Агроном</a:t>
            </a:r>
            <a:r>
              <a:rPr lang="ru-RU" sz="2000" dirty="0"/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FEBB-8B88-4934-98FE-5E74D4BB38B5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</a:rPr>
              <a:t>Деятельность агронома.</a:t>
            </a:r>
            <a:endParaRPr lang="en-US" alt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gray">
          <a:xfrm>
            <a:off x="6073775" y="2720975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gray">
          <a:xfrm>
            <a:off x="6086475" y="3886200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gray">
          <a:xfrm>
            <a:off x="6073775" y="5110163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4254500" y="1958975"/>
            <a:ext cx="4051300" cy="914400"/>
            <a:chOff x="2728" y="1008"/>
            <a:chExt cx="2552" cy="576"/>
          </a:xfrm>
        </p:grpSpPr>
        <p:sp>
          <p:nvSpPr>
            <p:cNvPr id="10248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gray">
          <a:xfrm>
            <a:off x="4635500" y="2492375"/>
            <a:ext cx="3289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посевные или уборочные работы</a:t>
            </a:r>
            <a:endParaRPr lang="en-US" alt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4267200" y="3130550"/>
            <a:ext cx="4051300" cy="914400"/>
            <a:chOff x="2736" y="1803"/>
            <a:chExt cx="2552" cy="576"/>
          </a:xfrm>
        </p:grpSpPr>
        <p:sp>
          <p:nvSpPr>
            <p:cNvPr id="10253" name="Rectangle 13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6" name="Text Box 16"/>
          <p:cNvSpPr txBox="1">
            <a:spLocks noChangeArrowheads="1"/>
          </p:cNvSpPr>
          <p:nvPr/>
        </p:nvSpPr>
        <p:spPr bwMode="gray">
          <a:xfrm>
            <a:off x="4635500" y="3649663"/>
            <a:ext cx="3289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чего им не хватает</a:t>
            </a:r>
            <a:endParaRPr lang="en-US" alt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4254500" y="4338638"/>
            <a:ext cx="4051300" cy="914400"/>
            <a:chOff x="2728" y="2612"/>
            <a:chExt cx="2552" cy="576"/>
          </a:xfrm>
        </p:grpSpPr>
        <p:sp>
          <p:nvSpPr>
            <p:cNvPr id="10258" name="Rectangle 18"/>
            <p:cNvSpPr>
              <a:spLocks noChangeArrowheads="1"/>
            </p:cNvSpPr>
            <p:nvPr/>
          </p:nvSpPr>
          <p:spPr bwMode="ltGray">
            <a:xfrm>
              <a:off x="2728" y="2612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ltGray">
            <a:xfrm>
              <a:off x="2735" y="2618"/>
              <a:ext cx="2536" cy="2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ltGray">
            <a:xfrm>
              <a:off x="2736" y="2868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1" name="Text Box 21"/>
          <p:cNvSpPr txBox="1">
            <a:spLocks noChangeArrowheads="1"/>
          </p:cNvSpPr>
          <p:nvPr/>
        </p:nvSpPr>
        <p:spPr bwMode="gray">
          <a:xfrm>
            <a:off x="4635500" y="4864100"/>
            <a:ext cx="3289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в почве</a:t>
            </a:r>
            <a:endParaRPr lang="en-US" alt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4254500" y="5562600"/>
            <a:ext cx="4051300" cy="914400"/>
            <a:chOff x="2728" y="3421"/>
            <a:chExt cx="2552" cy="576"/>
          </a:xfrm>
        </p:grpSpPr>
        <p:sp>
          <p:nvSpPr>
            <p:cNvPr id="10263" name="Rectangle 23"/>
            <p:cNvSpPr>
              <a:spLocks noChangeArrowheads="1"/>
            </p:cNvSpPr>
            <p:nvPr/>
          </p:nvSpPr>
          <p:spPr bwMode="gray">
            <a:xfrm>
              <a:off x="2728" y="3421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gray">
            <a:xfrm>
              <a:off x="2735" y="3427"/>
              <a:ext cx="2536" cy="26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gray">
            <a:xfrm>
              <a:off x="2736" y="3677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6" name="Text Box 26"/>
          <p:cNvSpPr txBox="1">
            <a:spLocks noChangeArrowheads="1"/>
          </p:cNvSpPr>
          <p:nvPr/>
        </p:nvSpPr>
        <p:spPr bwMode="gray">
          <a:xfrm>
            <a:off x="4613595" y="5997575"/>
            <a:ext cx="328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рабочую бригаду трактористов или комбайнеров, полеводов</a:t>
            </a:r>
            <a:endParaRPr lang="en-US" alt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gray">
          <a:xfrm>
            <a:off x="4662488" y="1991281"/>
            <a:ext cx="3232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когда необходимо начать </a:t>
            </a:r>
            <a:endParaRPr lang="en-US" alt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gray">
          <a:xfrm>
            <a:off x="4355975" y="3124200"/>
            <a:ext cx="3935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как развиваются растения</a:t>
            </a:r>
            <a:endParaRPr lang="en-US" alt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gray">
          <a:xfrm>
            <a:off x="4265613" y="4327525"/>
            <a:ext cx="40258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какие изменения происходят </a:t>
            </a:r>
            <a:endParaRPr lang="en-US" alt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gray">
          <a:xfrm>
            <a:off x="4251326" y="5535613"/>
            <a:ext cx="40401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smtClean="0">
                <a:solidFill>
                  <a:srgbClr val="FFFFFF"/>
                </a:solidFill>
                <a:cs typeface="Arial" panose="020B0604020202020204" pitchFamily="34" charset="0"/>
              </a:rPr>
              <a:t>готовит </a:t>
            </a:r>
            <a:r>
              <a:rPr lang="ru-RU" alt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и организует </a:t>
            </a:r>
            <a:endParaRPr lang="en-US" alt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457200" y="2362200"/>
            <a:ext cx="2832100" cy="2376488"/>
            <a:chOff x="357" y="1193"/>
            <a:chExt cx="1784" cy="1497"/>
          </a:xfrm>
        </p:grpSpPr>
        <p:sp>
          <p:nvSpPr>
            <p:cNvPr id="10272" name="Freeform 32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>
                <a:gd name="T0" fmla="*/ 882 w 882"/>
                <a:gd name="T1" fmla="*/ 374 h 425"/>
                <a:gd name="T2" fmla="*/ 719 w 882"/>
                <a:gd name="T3" fmla="*/ 425 h 425"/>
                <a:gd name="T4" fmla="*/ 88 w 882"/>
                <a:gd name="T5" fmla="*/ 93 h 425"/>
                <a:gd name="T6" fmla="*/ 188 w 882"/>
                <a:gd name="T7" fmla="*/ 3 h 425"/>
                <a:gd name="T8" fmla="*/ 343 w 882"/>
                <a:gd name="T9" fmla="*/ 73 h 425"/>
                <a:gd name="T10" fmla="*/ 882 w 882"/>
                <a:gd name="T11" fmla="*/ 37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>
                <a:gd name="T0" fmla="*/ 748 w 748"/>
                <a:gd name="T1" fmla="*/ 320 h 354"/>
                <a:gd name="T2" fmla="*/ 604 w 748"/>
                <a:gd name="T3" fmla="*/ 354 h 354"/>
                <a:gd name="T4" fmla="*/ 63 w 748"/>
                <a:gd name="T5" fmla="*/ 84 h 354"/>
                <a:gd name="T6" fmla="*/ 221 w 748"/>
                <a:gd name="T7" fmla="*/ 39 h 354"/>
                <a:gd name="T8" fmla="*/ 748 w 748"/>
                <a:gd name="T9" fmla="*/ 32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75" name="Group 35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10276" name="Freeform 36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2353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  <a:contourClr>
                  <a:srgbClr val="EAEAEA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1C1C1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277" name="Freeform 37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2353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  <a:contourClr>
                  <a:srgbClr val="EAEAEA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1C1C1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5882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  <a:contourClr>
                  <a:srgbClr val="EAEAEA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1C1C1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538101" y="1509493"/>
            <a:ext cx="1885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Лето:</a:t>
            </a:r>
            <a:endParaRPr lang="en-US" alt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" y="4897438"/>
            <a:ext cx="3960731" cy="196056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5BE-C42B-463C-AECA-4A14D0192078}" type="slidenum">
              <a:rPr lang="en-US" altLang="ru-RU" smtClean="0"/>
              <a:pPr/>
              <a:t>4</a:t>
            </a:fld>
            <a:endParaRPr lang="en-US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rc 4"/>
          <p:cNvSpPr>
            <a:spLocks/>
          </p:cNvSpPr>
          <p:nvPr/>
        </p:nvSpPr>
        <p:spPr bwMode="gray">
          <a:xfrm>
            <a:off x="2578880" y="2321262"/>
            <a:ext cx="2033587" cy="2451100"/>
          </a:xfrm>
          <a:custGeom>
            <a:avLst/>
            <a:gdLst>
              <a:gd name="G0" fmla="+- 21600 0 0"/>
              <a:gd name="G1" fmla="+- 14589 0 0"/>
              <a:gd name="G2" fmla="+- 21600 0 0"/>
              <a:gd name="T0" fmla="*/ 3278 w 21600"/>
              <a:gd name="T1" fmla="*/ 26029 h 26029"/>
              <a:gd name="T2" fmla="*/ 5671 w 21600"/>
              <a:gd name="T3" fmla="*/ 0 h 26029"/>
              <a:gd name="T4" fmla="*/ 21600 w 21600"/>
              <a:gd name="T5" fmla="*/ 14589 h 26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029" fill="none" extrusionOk="0">
                <a:moveTo>
                  <a:pt x="3278" y="26028"/>
                </a:moveTo>
                <a:cubicBezTo>
                  <a:pt x="1135" y="22597"/>
                  <a:pt x="0" y="18634"/>
                  <a:pt x="0" y="14589"/>
                </a:cubicBezTo>
                <a:cubicBezTo>
                  <a:pt x="0" y="9188"/>
                  <a:pt x="2023" y="3983"/>
                  <a:pt x="5671" y="0"/>
                </a:cubicBezTo>
              </a:path>
              <a:path w="21600" h="26029" stroke="0" extrusionOk="0">
                <a:moveTo>
                  <a:pt x="3278" y="26028"/>
                </a:moveTo>
                <a:cubicBezTo>
                  <a:pt x="1135" y="22597"/>
                  <a:pt x="0" y="18634"/>
                  <a:pt x="0" y="14589"/>
                </a:cubicBezTo>
                <a:cubicBezTo>
                  <a:pt x="0" y="9188"/>
                  <a:pt x="2023" y="3983"/>
                  <a:pt x="5671" y="0"/>
                </a:cubicBezTo>
                <a:lnTo>
                  <a:pt x="21600" y="14589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gray">
          <a:xfrm>
            <a:off x="2134748" y="1453059"/>
            <a:ext cx="1566139" cy="14890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rc 7"/>
          <p:cNvSpPr>
            <a:spLocks/>
          </p:cNvSpPr>
          <p:nvPr/>
        </p:nvSpPr>
        <p:spPr bwMode="gray">
          <a:xfrm flipH="1">
            <a:off x="5112876" y="2563484"/>
            <a:ext cx="2033588" cy="2632075"/>
          </a:xfrm>
          <a:custGeom>
            <a:avLst/>
            <a:gdLst>
              <a:gd name="G0" fmla="+- 21600 0 0"/>
              <a:gd name="G1" fmla="+- 13841 0 0"/>
              <a:gd name="G2" fmla="+- 21600 0 0"/>
              <a:gd name="T0" fmla="*/ 5023 w 21600"/>
              <a:gd name="T1" fmla="*/ 27689 h 27689"/>
              <a:gd name="T2" fmla="*/ 5017 w 21600"/>
              <a:gd name="T3" fmla="*/ 0 h 27689"/>
              <a:gd name="T4" fmla="*/ 21600 w 21600"/>
              <a:gd name="T5" fmla="*/ 13841 h 27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689" fill="none" extrusionOk="0">
                <a:moveTo>
                  <a:pt x="5023" y="27688"/>
                </a:moveTo>
                <a:cubicBezTo>
                  <a:pt x="1777" y="23804"/>
                  <a:pt x="0" y="18902"/>
                  <a:pt x="0" y="13841"/>
                </a:cubicBezTo>
                <a:cubicBezTo>
                  <a:pt x="0" y="8782"/>
                  <a:pt x="1775" y="3883"/>
                  <a:pt x="5017" y="0"/>
                </a:cubicBezTo>
              </a:path>
              <a:path w="21600" h="27689" stroke="0" extrusionOk="0">
                <a:moveTo>
                  <a:pt x="5023" y="27688"/>
                </a:moveTo>
                <a:cubicBezTo>
                  <a:pt x="1777" y="23804"/>
                  <a:pt x="0" y="18902"/>
                  <a:pt x="0" y="13841"/>
                </a:cubicBezTo>
                <a:cubicBezTo>
                  <a:pt x="0" y="8782"/>
                  <a:pt x="1775" y="3883"/>
                  <a:pt x="5017" y="0"/>
                </a:cubicBezTo>
                <a:lnTo>
                  <a:pt x="21600" y="13841"/>
                </a:lnTo>
                <a:close/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gray">
          <a:xfrm>
            <a:off x="6294589" y="1450021"/>
            <a:ext cx="1572418" cy="141293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25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gray">
          <a:xfrm>
            <a:off x="7096924" y="2927176"/>
            <a:ext cx="1606551" cy="141763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25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gray">
          <a:xfrm>
            <a:off x="6409863" y="4552890"/>
            <a:ext cx="1690067" cy="144221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25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black">
          <a:xfrm>
            <a:off x="3792103" y="1861345"/>
            <a:ext cx="2465387" cy="1770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2565797"/>
              </a:avLst>
            </a:prstTxWarp>
          </a:bodyPr>
          <a:lstStyle/>
          <a:p>
            <a:pPr algn="ctr"/>
            <a:r>
              <a:rPr lang="ru-RU" sz="1600" b="1" kern="10" dirty="0" smtClean="0">
                <a:solidFill>
                  <a:schemeClr val="accent1"/>
                </a:solidFill>
                <a:cs typeface="Arial" panose="020B0604020202020204" pitchFamily="34" charset="0"/>
              </a:rPr>
              <a:t>решает</a:t>
            </a:r>
            <a:endParaRPr lang="ru-RU" sz="1600" b="1" kern="1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black">
          <a:xfrm>
            <a:off x="3936251" y="4064033"/>
            <a:ext cx="2465387" cy="1770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1789256"/>
              </a:avLst>
            </a:prstTxWarp>
          </a:bodyPr>
          <a:lstStyle/>
          <a:p>
            <a:pPr algn="ctr"/>
            <a:r>
              <a:rPr lang="ru-RU" sz="2000" b="1" kern="10" dirty="0" smtClean="0">
                <a:solidFill>
                  <a:schemeClr val="folHlink"/>
                </a:solidFill>
                <a:cs typeface="Arial" panose="020B0604020202020204" pitchFamily="34" charset="0"/>
              </a:rPr>
              <a:t>планирует</a:t>
            </a:r>
            <a:endParaRPr lang="ru-RU" sz="2000" b="1" kern="10" dirty="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gray">
          <a:xfrm>
            <a:off x="2247549" y="1757175"/>
            <a:ext cx="138512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К</a:t>
            </a:r>
            <a:r>
              <a:rPr lang="de-DE" sz="2000" b="1" dirty="0" smtClean="0">
                <a:solidFill>
                  <a:schemeClr val="bg1"/>
                </a:solidFill>
              </a:rPr>
              <a:t>ак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2000" b="1" dirty="0" smtClean="0">
                <a:solidFill>
                  <a:schemeClr val="bg1"/>
                </a:solidFill>
              </a:rPr>
              <a:t>удобрять</a:t>
            </a:r>
            <a:endParaRPr lang="en-US" alt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gray">
          <a:xfrm>
            <a:off x="6294589" y="1829467"/>
            <a:ext cx="160467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К</a:t>
            </a:r>
            <a:r>
              <a:rPr lang="de-DE" sz="2000" b="1" dirty="0" smtClean="0">
                <a:solidFill>
                  <a:schemeClr val="bg1"/>
                </a:solidFill>
              </a:rPr>
              <a:t>огда </a:t>
            </a:r>
            <a:r>
              <a:rPr lang="de-DE" sz="2000" b="1" dirty="0">
                <a:solidFill>
                  <a:schemeClr val="bg1"/>
                </a:solidFill>
              </a:rPr>
              <a:t>и </a:t>
            </a:r>
            <a:r>
              <a:rPr lang="de-DE" sz="2000" b="1" dirty="0" smtClean="0">
                <a:solidFill>
                  <a:schemeClr val="bg1"/>
                </a:solidFill>
              </a:rPr>
              <a:t>где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>
                <a:solidFill>
                  <a:schemeClr val="bg1"/>
                </a:solidFill>
              </a:rPr>
              <a:t>пахать</a:t>
            </a:r>
            <a:endParaRPr lang="en-US" alt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gray">
          <a:xfrm>
            <a:off x="2971800" y="5378450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b="1" dirty="0">
                <a:solidFill>
                  <a:srgbClr val="FFFFFF"/>
                </a:solidFill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gray">
          <a:xfrm>
            <a:off x="6539914" y="4776506"/>
            <a:ext cx="15083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Г</a:t>
            </a:r>
            <a:r>
              <a:rPr lang="de-DE" sz="2000" b="1" dirty="0" smtClean="0">
                <a:solidFill>
                  <a:schemeClr val="bg1"/>
                </a:solidFill>
              </a:rPr>
              <a:t>де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2000" b="1" dirty="0" smtClean="0">
                <a:solidFill>
                  <a:schemeClr val="bg1"/>
                </a:solidFill>
              </a:rPr>
              <a:t>дисковать</a:t>
            </a:r>
            <a:endParaRPr lang="en-US" alt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gray">
          <a:xfrm>
            <a:off x="7190750" y="3249513"/>
            <a:ext cx="14093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Где </a:t>
            </a:r>
          </a:p>
          <a:p>
            <a:pPr algn="ctr">
              <a:spcBef>
                <a:spcPct val="50000"/>
              </a:spcBef>
            </a:pPr>
            <a:r>
              <a:rPr lang="de-DE" sz="2000" b="1" dirty="0" smtClean="0">
                <a:solidFill>
                  <a:schemeClr val="bg1"/>
                </a:solidFill>
              </a:rPr>
              <a:t>боронить</a:t>
            </a:r>
            <a:endParaRPr lang="en-US" alt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gray">
          <a:xfrm>
            <a:off x="1259632" y="451022"/>
            <a:ext cx="69342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b="1" dirty="0" smtClean="0"/>
              <a:t>Рабочие под руководством агронома готовят семена, обновляют их сорта. </a:t>
            </a:r>
            <a:endParaRPr lang="en-US" altLang="ru-RU" dirty="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  <p:grpSp>
        <p:nvGrpSpPr>
          <p:cNvPr id="8211" name="Group 19"/>
          <p:cNvGrpSpPr>
            <a:grpSpLocks/>
          </p:cNvGrpSpPr>
          <p:nvPr/>
        </p:nvGrpSpPr>
        <p:grpSpPr bwMode="auto">
          <a:xfrm>
            <a:off x="3746460" y="2307025"/>
            <a:ext cx="2720975" cy="2720975"/>
            <a:chOff x="144" y="384"/>
            <a:chExt cx="2080" cy="2081"/>
          </a:xfrm>
        </p:grpSpPr>
        <p:sp>
          <p:nvSpPr>
            <p:cNvPr id="8212" name="Oval 20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213" name="Picture 21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4" name="Picture 22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15" name="Oval 23"/>
          <p:cNvSpPr>
            <a:spLocks noChangeArrowheads="1"/>
          </p:cNvSpPr>
          <p:nvPr/>
        </p:nvSpPr>
        <p:spPr bwMode="gray">
          <a:xfrm>
            <a:off x="1493901" y="2987698"/>
            <a:ext cx="2234288" cy="21272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gray">
          <a:xfrm>
            <a:off x="3784846" y="3127358"/>
            <a:ext cx="2632075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Зима</a:t>
            </a:r>
            <a:r>
              <a:rPr lang="ru-RU" altLang="ru-RU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:</a:t>
            </a:r>
            <a:endParaRPr lang="en-US" altLang="ru-RU" sz="2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gray">
          <a:xfrm>
            <a:off x="1454435" y="3617881"/>
            <a:ext cx="25021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К</a:t>
            </a:r>
            <a:r>
              <a:rPr lang="de-DE" sz="2000" b="1" dirty="0" smtClean="0">
                <a:solidFill>
                  <a:schemeClr val="bg1"/>
                </a:solidFill>
              </a:rPr>
              <a:t>акие </a:t>
            </a:r>
            <a:r>
              <a:rPr lang="de-DE" sz="2000" b="1" dirty="0">
                <a:solidFill>
                  <a:schemeClr val="bg1"/>
                </a:solidFill>
              </a:rPr>
              <a:t>удобрения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2000" b="1" dirty="0" smtClean="0">
                <a:solidFill>
                  <a:schemeClr val="bg1"/>
                </a:solidFill>
              </a:rPr>
              <a:t>нужны </a:t>
            </a:r>
            <a:r>
              <a:rPr lang="de-DE" sz="2000" b="1" dirty="0">
                <a:solidFill>
                  <a:schemeClr val="bg1"/>
                </a:solidFill>
              </a:rPr>
              <a:t>и </a:t>
            </a:r>
            <a:r>
              <a:rPr lang="de-DE" sz="2000" b="1" dirty="0" smtClean="0">
                <a:solidFill>
                  <a:schemeClr val="bg1"/>
                </a:solidFill>
              </a:rPr>
              <a:t>сколько </a:t>
            </a:r>
            <a:endParaRPr lang="en-US" alt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5" y="5127816"/>
            <a:ext cx="2717780" cy="181185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5BE-C42B-463C-AECA-4A14D0192078}" type="slidenum">
              <a:rPr lang="en-US" altLang="ru-RU" smtClean="0"/>
              <a:pPr/>
              <a:t>5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3"/>
          <p:cNvSpPr>
            <a:spLocks noChangeArrowheads="1"/>
          </p:cNvSpPr>
          <p:nvPr/>
        </p:nvSpPr>
        <p:spPr bwMode="gray">
          <a:xfrm>
            <a:off x="1676400" y="3014663"/>
            <a:ext cx="5638800" cy="2743200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0" y="3432175"/>
            <a:ext cx="2057400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81400" y="2524125"/>
            <a:ext cx="18288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gray">
          <a:xfrm>
            <a:off x="3618148" y="1364575"/>
            <a:ext cx="182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проверяет глубину заделки семян</a:t>
            </a:r>
            <a:endParaRPr lang="en-US" altLang="ru-RU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2971800" y="3776663"/>
            <a:ext cx="2819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Весна:</a:t>
            </a:r>
            <a:endParaRPr lang="en-US" altLang="ru-RU" sz="4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91200" y="3590925"/>
            <a:ext cx="25146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14600" y="4824413"/>
            <a:ext cx="3200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gray">
          <a:xfrm>
            <a:off x="2782652" y="4936537"/>
            <a:ext cx="26642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знает, как защитить </a:t>
            </a:r>
            <a:r>
              <a:rPr lang="ru-RU" altLang="ru-RU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всходы </a:t>
            </a:r>
            <a:r>
              <a:rPr lang="ru-RU" alt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от </a:t>
            </a:r>
            <a:r>
              <a:rPr lang="ru-RU" altLang="ru-RU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болезней</a:t>
            </a:r>
            <a:endParaRPr lang="en-US" altLang="ru-RU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gray">
          <a:xfrm>
            <a:off x="841375" y="2293521"/>
            <a:ext cx="1898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alt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знает, как защитить всходы от </a:t>
            </a:r>
            <a:r>
              <a:rPr lang="ru-RU" altLang="ru-RU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вредителей</a:t>
            </a:r>
            <a:endParaRPr lang="en-US" altLang="ru-RU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gray">
          <a:xfrm>
            <a:off x="6195703" y="2429411"/>
            <a:ext cx="19666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сколько и каких подкормок дать. </a:t>
            </a:r>
            <a:endParaRPr lang="en-US" altLang="ru-RU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BCBB-E28D-4B7D-9FD2-F194C820449D}" type="slidenum">
              <a:rPr lang="en-US" altLang="ru-RU" smtClean="0"/>
              <a:pPr/>
              <a:t>6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A50021"/>
                </a:solidFill>
              </a:rPr>
              <a:t/>
            </a:r>
            <a:br>
              <a:rPr lang="ru-RU" altLang="ru-RU" dirty="0" smtClean="0">
                <a:solidFill>
                  <a:srgbClr val="A50021"/>
                </a:solidFill>
              </a:rPr>
            </a:br>
            <a:r>
              <a:rPr lang="ru-RU" altLang="ru-RU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Осень</a:t>
            </a:r>
            <a:r>
              <a:rPr lang="ru-RU" alt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r>
              <a:rPr lang="en-US" altLang="ru-RU" dirty="0">
                <a:solidFill>
                  <a:srgbClr val="A50021"/>
                </a:solidFill>
              </a:rPr>
              <a:t/>
            </a:r>
            <a:br>
              <a:rPr lang="en-US" altLang="ru-RU" dirty="0">
                <a:solidFill>
                  <a:srgbClr val="A50021"/>
                </a:solidFill>
              </a:rPr>
            </a:br>
            <a:endParaRPr lang="en-US" altLang="ru-RU" dirty="0"/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black">
          <a:xfrm rot="5400000">
            <a:off x="3657600" y="3429000"/>
            <a:ext cx="1752600" cy="6858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698500" y="2616200"/>
            <a:ext cx="3416300" cy="688975"/>
            <a:chOff x="720" y="1392"/>
            <a:chExt cx="4058" cy="480"/>
          </a:xfrm>
        </p:grpSpPr>
        <p:sp>
          <p:nvSpPr>
            <p:cNvPr id="67589" name="AutoShape 5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591" name="AutoShape 7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2" name="AutoShape 8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698500" y="3405188"/>
            <a:ext cx="3416300" cy="688975"/>
            <a:chOff x="720" y="1392"/>
            <a:chExt cx="4058" cy="480"/>
          </a:xfrm>
        </p:grpSpPr>
        <p:sp>
          <p:nvSpPr>
            <p:cNvPr id="67594" name="AutoShape 10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595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596" name="AutoShape 12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7" name="AutoShape 13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7598" name="Group 14"/>
          <p:cNvGrpSpPr>
            <a:grpSpLocks/>
          </p:cNvGrpSpPr>
          <p:nvPr/>
        </p:nvGrpSpPr>
        <p:grpSpPr bwMode="auto">
          <a:xfrm>
            <a:off x="698500" y="4186238"/>
            <a:ext cx="3416300" cy="688975"/>
            <a:chOff x="720" y="1392"/>
            <a:chExt cx="4058" cy="480"/>
          </a:xfrm>
        </p:grpSpPr>
        <p:sp>
          <p:nvSpPr>
            <p:cNvPr id="67599" name="AutoShape 15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600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601" name="AutoShape 17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2" name="AutoShape 18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7603" name="Text Box 19"/>
          <p:cNvSpPr txBox="1">
            <a:spLocks noChangeArrowheads="1"/>
          </p:cNvSpPr>
          <p:nvPr/>
        </p:nvSpPr>
        <p:spPr bwMode="black">
          <a:xfrm>
            <a:off x="754063" y="27654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FFFFFF"/>
                </a:solidFill>
              </a:rPr>
              <a:t>очистки</a:t>
            </a:r>
            <a:endParaRPr lang="en-US" altLang="ru-RU" sz="2000" b="1" dirty="0">
              <a:solidFill>
                <a:srgbClr val="FFFFFF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black">
          <a:xfrm>
            <a:off x="866232" y="357987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FFFFFF"/>
                </a:solidFill>
              </a:rPr>
              <a:t>сушки</a:t>
            </a:r>
            <a:endParaRPr lang="en-US" altLang="ru-RU" sz="2000" b="1" dirty="0">
              <a:solidFill>
                <a:srgbClr val="FFFFFF"/>
              </a:solidFill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black">
          <a:xfrm>
            <a:off x="763588" y="4306888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FFFFFF"/>
                </a:solidFill>
              </a:rPr>
              <a:t>сортировки</a:t>
            </a:r>
            <a:endParaRPr lang="en-US" altLang="ru-RU" sz="2000" b="1" dirty="0">
              <a:solidFill>
                <a:srgbClr val="FFFFFF"/>
              </a:solidFill>
            </a:endParaRPr>
          </a:p>
        </p:txBody>
      </p:sp>
      <p:sp>
        <p:nvSpPr>
          <p:cNvPr id="67606" name="AutoShape 22"/>
          <p:cNvSpPr>
            <a:spLocks noChangeArrowheads="1"/>
          </p:cNvSpPr>
          <p:nvPr/>
        </p:nvSpPr>
        <p:spPr bwMode="gray">
          <a:xfrm>
            <a:off x="4876800" y="2498820"/>
            <a:ext cx="3395663" cy="2162109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81320" dir="3080412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800" b="1" dirty="0" smtClean="0"/>
              <a:t>Зёрнышки  ждут </a:t>
            </a:r>
            <a:endParaRPr lang="ru-RU" sz="2800" b="1" dirty="0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black">
          <a:xfrm>
            <a:off x="5105399" y="3286867"/>
            <a:ext cx="3230563" cy="15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ru-RU" sz="4400" b="1" dirty="0"/>
              <a:t> </a:t>
            </a:r>
            <a:endParaRPr lang="en-US" altLang="ru-RU" sz="4400" b="1" dirty="0">
              <a:solidFill>
                <a:srgbClr val="FF9900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endParaRPr lang="en-US" altLang="ru-RU" sz="4400" b="1" dirty="0">
              <a:solidFill>
                <a:srgbClr val="000000"/>
              </a:solidFill>
            </a:endParaRPr>
          </a:p>
        </p:txBody>
      </p:sp>
      <p:pic>
        <p:nvPicPr>
          <p:cNvPr id="67608" name="Picture 2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685800" y="2671763"/>
            <a:ext cx="538163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9" name="Picture 25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887413" y="3460750"/>
            <a:ext cx="538162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0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685800" y="4251325"/>
            <a:ext cx="5381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11" name="Rectangle 27"/>
          <p:cNvSpPr>
            <a:spLocks noChangeArrowheads="1"/>
          </p:cNvSpPr>
          <p:nvPr/>
        </p:nvSpPr>
        <p:spPr bwMode="black">
          <a:xfrm>
            <a:off x="1289229" y="5169972"/>
            <a:ext cx="68828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тарается во время и качественно убрать урожай.</a:t>
            </a:r>
            <a:endParaRPr lang="en-US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5BE-C42B-463C-AECA-4A14D0192078}" type="slidenum">
              <a:rPr lang="en-US" altLang="ru-RU" smtClean="0"/>
              <a:pPr/>
              <a:t>7</a:t>
            </a:fld>
            <a:endParaRPr lang="en-US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РАБОЧИЙ КАБИНЕТ – ПОЛЕ</a:t>
            </a:r>
            <a:endParaRPr lang="ru-RU" sz="32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invGray">
          <a:xfrm>
            <a:off x="1524000" y="2938463"/>
            <a:ext cx="6750050" cy="3386137"/>
          </a:xfrm>
          <a:prstGeom prst="roundRect">
            <a:avLst>
              <a:gd name="adj" fmla="val 16667"/>
            </a:avLst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295400" y="2667000"/>
            <a:ext cx="1838325" cy="3309938"/>
            <a:chOff x="528" y="1392"/>
            <a:chExt cx="1158" cy="2085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6078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4047174" y="2714625"/>
            <a:ext cx="1838325" cy="3309938"/>
            <a:chOff x="2287" y="1392"/>
            <a:chExt cx="1158" cy="2085"/>
          </a:xfrm>
        </p:grpSpPr>
        <p:sp>
          <p:nvSpPr>
            <p:cNvPr id="12296" name="AutoShape 8"/>
            <p:cNvSpPr>
              <a:spLocks noChangeArrowheads="1"/>
            </p:cNvSpPr>
            <p:nvPr/>
          </p:nvSpPr>
          <p:spPr bwMode="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6924675" y="2667000"/>
            <a:ext cx="1838325" cy="3309938"/>
            <a:chOff x="4074" y="1392"/>
            <a:chExt cx="1158" cy="2085"/>
          </a:xfrm>
        </p:grpSpPr>
        <p:sp>
          <p:nvSpPr>
            <p:cNvPr id="12299" name="AutoShape 11"/>
            <p:cNvSpPr>
              <a:spLocks noChangeArrowheads="1"/>
            </p:cNvSpPr>
            <p:nvPr/>
          </p:nvSpPr>
          <p:spPr bwMode="gray">
            <a:xfrm>
              <a:off x="4074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AutoShape 12"/>
            <p:cNvSpPr>
              <a:spLocks noChangeArrowheads="1"/>
            </p:cNvSpPr>
            <p:nvPr/>
          </p:nvSpPr>
          <p:spPr bwMode="gray">
            <a:xfrm>
              <a:off x="4122" y="1422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gray">
          <a:xfrm>
            <a:off x="1344613" y="3324225"/>
            <a:ext cx="1752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en-US" alt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gray">
          <a:xfrm>
            <a:off x="4087813" y="3324225"/>
            <a:ext cx="1752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en-US" alt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gray">
          <a:xfrm>
            <a:off x="6907213" y="3324225"/>
            <a:ext cx="1752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en-US" alt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3429000" y="4191000"/>
            <a:ext cx="504825" cy="496888"/>
            <a:chOff x="1872" y="2352"/>
            <a:chExt cx="240" cy="240"/>
          </a:xfrm>
        </p:grpSpPr>
        <p:grpSp>
          <p:nvGrpSpPr>
            <p:cNvPr id="12305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11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2312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4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5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6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172200" y="4191000"/>
            <a:ext cx="504825" cy="496888"/>
            <a:chOff x="1872" y="2352"/>
            <a:chExt cx="240" cy="240"/>
          </a:xfrm>
        </p:grpSpPr>
        <p:grpSp>
          <p:nvGrpSpPr>
            <p:cNvPr id="12318" name="Group 30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2319" name="Oval 31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24" name="Group 36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2325" name="Oval 3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6" name="Oval 3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7" name="Oval 3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8" name="Oval 4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9" name="Oval 4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2330" name="Text Box 42"/>
          <p:cNvSpPr txBox="1">
            <a:spLocks noChangeArrowheads="1"/>
          </p:cNvSpPr>
          <p:nvPr/>
        </p:nvSpPr>
        <p:spPr bwMode="gray">
          <a:xfrm>
            <a:off x="1797050" y="1674480"/>
            <a:ext cx="6477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600" b="1" dirty="0">
                <a:solidFill>
                  <a:srgbClr val="000000"/>
                </a:solidFill>
                <a:cs typeface="Arial" panose="020B0604020202020204" pitchFamily="34" charset="0"/>
              </a:rPr>
              <a:t>Что касается весны, лета и осени, то это время агроном живет в постоянном напряжении, без выходных и отдыха. </a:t>
            </a:r>
            <a:endParaRPr lang="en-US" altLang="ru-RU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533"/>
          <a:stretch/>
        </p:blipFill>
        <p:spPr>
          <a:xfrm>
            <a:off x="1343344" y="3050197"/>
            <a:ext cx="1858868" cy="18902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416" y="3548062"/>
            <a:ext cx="1920917" cy="1280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813" y="3534532"/>
            <a:ext cx="1907704" cy="1269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229200"/>
            <a:ext cx="151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Посевная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943" y="5062036"/>
            <a:ext cx="167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Заготовка кормов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75" y="5100136"/>
            <a:ext cx="168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Уборка урожая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5BE-C42B-463C-AECA-4A14D0192078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ГЛАВНЕЙ ВСЕГО…</a:t>
            </a:r>
            <a:endParaRPr lang="en-US" altLang="ru-RU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gray">
          <a:xfrm>
            <a:off x="2771534" y="1922463"/>
            <a:ext cx="4490704" cy="4458865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667125" y="2851150"/>
            <a:ext cx="2787650" cy="2778125"/>
            <a:chOff x="1464" y="1056"/>
            <a:chExt cx="2856" cy="2847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gray">
            <a:xfrm>
              <a:off x="1488" y="1056"/>
              <a:ext cx="2829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gray">
            <a:xfrm flipH="1">
              <a:off x="1464" y="1056"/>
              <a:ext cx="2856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9" name="AutoShape 7"/>
          <p:cNvSpPr>
            <a:spLocks noChangeArrowheads="1"/>
          </p:cNvSpPr>
          <p:nvPr/>
        </p:nvSpPr>
        <p:spPr bwMode="black">
          <a:xfrm>
            <a:off x="3049588" y="6027738"/>
            <a:ext cx="1695450" cy="446544"/>
          </a:xfrm>
          <a:prstGeom prst="roundRect">
            <a:avLst>
              <a:gd name="adj" fmla="val 184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уход</a:t>
            </a:r>
            <a:endParaRPr lang="en-US" alt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black">
          <a:xfrm>
            <a:off x="7225627" y="4526721"/>
            <a:ext cx="1806575" cy="446544"/>
          </a:xfrm>
          <a:prstGeom prst="roundRect">
            <a:avLst>
              <a:gd name="adj" fmla="val 184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приметы</a:t>
            </a:r>
            <a:endParaRPr lang="en-US" alt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black">
          <a:xfrm>
            <a:off x="768427" y="3509390"/>
            <a:ext cx="1947862" cy="446544"/>
          </a:xfrm>
          <a:prstGeom prst="roundRect">
            <a:avLst>
              <a:gd name="adj" fmla="val 184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человек</a:t>
            </a:r>
            <a:endParaRPr lang="en-US" alt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black">
          <a:xfrm>
            <a:off x="5333142" y="2024434"/>
            <a:ext cx="10611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погода</a:t>
            </a:r>
            <a:endParaRPr lang="en-US" alt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3279776" y="2478088"/>
            <a:ext cx="3479940" cy="3408361"/>
            <a:chOff x="144" y="384"/>
            <a:chExt cx="2080" cy="2081"/>
          </a:xfrm>
        </p:grpSpPr>
        <p:sp>
          <p:nvSpPr>
            <p:cNvPr id="13324" name="Oval 12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25" name="Picture 13" descr="Pict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6" name="Picture 14" descr="Pict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27" name="Text Box 15"/>
          <p:cNvSpPr txBox="1">
            <a:spLocks noChangeArrowheads="1"/>
          </p:cNvSpPr>
          <p:nvPr/>
        </p:nvSpPr>
        <p:spPr bwMode="gray">
          <a:xfrm>
            <a:off x="3701748" y="2893064"/>
            <a:ext cx="27337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Х</a:t>
            </a:r>
            <a:r>
              <a:rPr lang="ru-RU" altLang="ru-RU" sz="2000" b="1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леборобская мудрость заключается не в борьбе с природой, а в том, чтобы не противоречить ей, считаться с ее законами.</a:t>
            </a:r>
            <a:endParaRPr lang="en-US" altLang="ru-RU" sz="2000" b="1" dirty="0">
              <a:ln/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gray">
          <a:xfrm>
            <a:off x="4804392" y="2097881"/>
            <a:ext cx="444500" cy="325437"/>
          </a:xfrm>
          <a:prstGeom prst="upArrow">
            <a:avLst>
              <a:gd name="adj1" fmla="val 57861"/>
              <a:gd name="adj2" fmla="val 59514"/>
            </a:avLst>
          </a:prstGeom>
          <a:solidFill>
            <a:schemeClr val="accent2"/>
          </a:solidFill>
          <a:ln>
            <a:noFill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gray">
          <a:xfrm>
            <a:off x="6789879" y="4029869"/>
            <a:ext cx="371475" cy="446088"/>
          </a:xfrm>
          <a:prstGeom prst="rightArrow">
            <a:avLst>
              <a:gd name="adj1" fmla="val 54861"/>
              <a:gd name="adj2" fmla="val 59167"/>
            </a:avLst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gray">
          <a:xfrm>
            <a:off x="4806159" y="5853839"/>
            <a:ext cx="465137" cy="368300"/>
          </a:xfrm>
          <a:prstGeom prst="downArrow">
            <a:avLst>
              <a:gd name="adj1" fmla="val 50167"/>
              <a:gd name="adj2" fmla="val 58051"/>
            </a:avLst>
          </a:pr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gray">
          <a:xfrm>
            <a:off x="2862263" y="4024939"/>
            <a:ext cx="374650" cy="439737"/>
          </a:xfrm>
          <a:prstGeom prst="leftArrow">
            <a:avLst>
              <a:gd name="adj1" fmla="val 50000"/>
              <a:gd name="adj2" fmla="val 53815"/>
            </a:avLst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2263921" y="3968749"/>
            <a:ext cx="542925" cy="542925"/>
            <a:chOff x="3745" y="1818"/>
            <a:chExt cx="382" cy="382"/>
          </a:xfrm>
        </p:grpSpPr>
        <p:sp>
          <p:nvSpPr>
            <p:cNvPr id="13333" name="Oval 21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5" name="Group 23"/>
          <p:cNvGrpSpPr>
            <a:grpSpLocks/>
          </p:cNvGrpSpPr>
          <p:nvPr/>
        </p:nvGrpSpPr>
        <p:grpSpPr bwMode="auto">
          <a:xfrm>
            <a:off x="7205147" y="3942777"/>
            <a:ext cx="542925" cy="542925"/>
            <a:chOff x="3745" y="1818"/>
            <a:chExt cx="382" cy="382"/>
          </a:xfrm>
        </p:grpSpPr>
        <p:sp>
          <p:nvSpPr>
            <p:cNvPr id="13336" name="Oval 24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4768687" y="6286471"/>
            <a:ext cx="542925" cy="542925"/>
            <a:chOff x="3745" y="1818"/>
            <a:chExt cx="382" cy="382"/>
          </a:xfrm>
        </p:grpSpPr>
        <p:sp>
          <p:nvSpPr>
            <p:cNvPr id="13339" name="Oval 27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4724400" y="1424729"/>
            <a:ext cx="542925" cy="542925"/>
            <a:chOff x="3745" y="1818"/>
            <a:chExt cx="382" cy="382"/>
          </a:xfrm>
        </p:grpSpPr>
        <p:sp>
          <p:nvSpPr>
            <p:cNvPr id="13342" name="Oval 30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44" name="Text Box 32"/>
          <p:cNvSpPr txBox="1">
            <a:spLocks noChangeArrowheads="1"/>
          </p:cNvSpPr>
          <p:nvPr/>
        </p:nvSpPr>
        <p:spPr bwMode="gray">
          <a:xfrm>
            <a:off x="4768687" y="1486290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dirty="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gray">
          <a:xfrm>
            <a:off x="2319480" y="398563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dirty="0">
                <a:solidFill>
                  <a:srgbClr val="FFFFFF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gray">
          <a:xfrm>
            <a:off x="7262244" y="400747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dirty="0">
                <a:solidFill>
                  <a:srgbClr val="FFFFFF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gray">
          <a:xfrm>
            <a:off x="4796165" y="642211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dirty="0">
                <a:solidFill>
                  <a:srgbClr val="FFFFFF"/>
                </a:solidFill>
                <a:cs typeface="Arial" panose="020B0604020202020204" pitchFamily="34" charset="0"/>
              </a:rPr>
              <a:t>C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59"/>
          <a:stretch/>
        </p:blipFill>
        <p:spPr>
          <a:xfrm>
            <a:off x="1115111" y="1442681"/>
            <a:ext cx="1998587" cy="1852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034" y="5250426"/>
            <a:ext cx="2609682" cy="16308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5BE-C42B-463C-AECA-4A14D0192078}" type="slidenum">
              <a:rPr lang="en-US" altLang="ru-RU" smtClean="0"/>
              <a:pPr/>
              <a:t>9</a:t>
            </a:fld>
            <a:endParaRPr lang="en-US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/>
      <p:bldP spid="1334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296</TotalTime>
  <Words>467</Words>
  <Application>Microsoft Office PowerPoint</Application>
  <PresentationFormat>Экран (4:3)</PresentationFormat>
  <Paragraphs>132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Times New Roman</vt:lpstr>
      <vt:lpstr>Wingdings</vt:lpstr>
      <vt:lpstr>Default Design</vt:lpstr>
      <vt:lpstr>1_Default Design</vt:lpstr>
      <vt:lpstr>Давайте познакомимся: Агроном – это профессия будущего!</vt:lpstr>
      <vt:lpstr>Кто такой агроном?</vt:lpstr>
      <vt:lpstr>Кто это?</vt:lpstr>
      <vt:lpstr>Деятельность агронома.</vt:lpstr>
      <vt:lpstr>Презентация PowerPoint</vt:lpstr>
      <vt:lpstr>Презентация PowerPoint</vt:lpstr>
      <vt:lpstr> Осень: </vt:lpstr>
      <vt:lpstr>РАБОЧИЙ КАБИНЕТ – ПОЛЕ</vt:lpstr>
      <vt:lpstr>ГЛАВНЕЙ ВСЕГО…</vt:lpstr>
      <vt:lpstr>Чистота посевов.</vt:lpstr>
      <vt:lpstr>Презентация PowerPoint</vt:lpstr>
      <vt:lpstr>Спрос на таких специалистов, как агроном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познакомимся: Агроном – это профессия будущего!</dc:title>
  <dc:creator>Usver</dc:creator>
  <cp:lastModifiedBy>Usver</cp:lastModifiedBy>
  <cp:revision>32</cp:revision>
  <dcterms:created xsi:type="dcterms:W3CDTF">2018-02-18T16:42:35Z</dcterms:created>
  <dcterms:modified xsi:type="dcterms:W3CDTF">2018-03-30T14:45:27Z</dcterms:modified>
</cp:coreProperties>
</file>