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66" r:id="rId12"/>
    <p:sldId id="287" r:id="rId13"/>
    <p:sldId id="288" r:id="rId14"/>
    <p:sldId id="28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85001-7301-4C07-962C-D8F623E2434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A8482-F0C3-4AE1-BE31-9FA167493858}">
      <dgm:prSet phldrT="[Текст]"/>
      <dgm:spPr/>
      <dgm:t>
        <a:bodyPr/>
        <a:lstStyle/>
        <a:p>
          <a:r>
            <a:rPr lang="ru-RU" dirty="0" smtClean="0"/>
            <a:t>Панно</a:t>
          </a:r>
          <a:endParaRPr lang="ru-RU" dirty="0"/>
        </a:p>
      </dgm:t>
    </dgm:pt>
    <dgm:pt modelId="{36F7F48A-DD1C-4E63-93F7-6139902B2C6D}" type="parTrans" cxnId="{164CE380-9F2A-49A2-B5F1-F43E355C11C5}">
      <dgm:prSet/>
      <dgm:spPr/>
      <dgm:t>
        <a:bodyPr/>
        <a:lstStyle/>
        <a:p>
          <a:endParaRPr lang="ru-RU"/>
        </a:p>
      </dgm:t>
    </dgm:pt>
    <dgm:pt modelId="{31D6DE47-3EB5-4EE2-B85D-6864BF14C60E}" type="sibTrans" cxnId="{164CE380-9F2A-49A2-B5F1-F43E355C11C5}">
      <dgm:prSet/>
      <dgm:spPr/>
      <dgm:t>
        <a:bodyPr/>
        <a:lstStyle/>
        <a:p>
          <a:endParaRPr lang="ru-RU"/>
        </a:p>
      </dgm:t>
    </dgm:pt>
    <dgm:pt modelId="{E7B7A847-E628-41A5-8D63-DAC86D2AFCA8}">
      <dgm:prSet phldrT="[Текст]"/>
      <dgm:spPr/>
      <dgm:t>
        <a:bodyPr/>
        <a:lstStyle/>
        <a:p>
          <a:r>
            <a:rPr lang="ru-RU" dirty="0" smtClean="0"/>
            <a:t>Вышивка</a:t>
          </a:r>
          <a:endParaRPr lang="ru-RU" dirty="0"/>
        </a:p>
      </dgm:t>
    </dgm:pt>
    <dgm:pt modelId="{E316FE83-05AC-47F6-8917-3D0C4FDD439E}" type="parTrans" cxnId="{DDB9B775-B4C1-4307-9F29-ABF9AA896F68}">
      <dgm:prSet/>
      <dgm:spPr/>
      <dgm:t>
        <a:bodyPr/>
        <a:lstStyle/>
        <a:p>
          <a:endParaRPr lang="ru-RU"/>
        </a:p>
      </dgm:t>
    </dgm:pt>
    <dgm:pt modelId="{AC2A94A4-695E-4928-AF59-32AEFEC998E8}" type="sibTrans" cxnId="{DDB9B775-B4C1-4307-9F29-ABF9AA896F68}">
      <dgm:prSet/>
      <dgm:spPr/>
      <dgm:t>
        <a:bodyPr/>
        <a:lstStyle/>
        <a:p>
          <a:endParaRPr lang="ru-RU"/>
        </a:p>
      </dgm:t>
    </dgm:pt>
    <dgm:pt modelId="{F5D308F4-DEE5-4D24-BAE3-1352D8C9A1B2}">
      <dgm:prSet phldrT="[Текст]"/>
      <dgm:spPr/>
      <dgm:t>
        <a:bodyPr/>
        <a:lstStyle/>
        <a:p>
          <a:r>
            <a:rPr lang="ru-RU" dirty="0" smtClean="0"/>
            <a:t>Лоскутное шитье</a:t>
          </a:r>
          <a:endParaRPr lang="ru-RU" dirty="0"/>
        </a:p>
      </dgm:t>
    </dgm:pt>
    <dgm:pt modelId="{B2A62617-7382-486A-8DC9-29AB605AFE8D}" type="parTrans" cxnId="{270CAB02-D899-4A04-939C-78009B2D82F7}">
      <dgm:prSet/>
      <dgm:spPr/>
      <dgm:t>
        <a:bodyPr/>
        <a:lstStyle/>
        <a:p>
          <a:endParaRPr lang="ru-RU"/>
        </a:p>
      </dgm:t>
    </dgm:pt>
    <dgm:pt modelId="{0BDF703A-635E-416B-BDA3-A355729A5698}" type="sibTrans" cxnId="{270CAB02-D899-4A04-939C-78009B2D82F7}">
      <dgm:prSet/>
      <dgm:spPr/>
      <dgm:t>
        <a:bodyPr/>
        <a:lstStyle/>
        <a:p>
          <a:endParaRPr lang="ru-RU"/>
        </a:p>
      </dgm:t>
    </dgm:pt>
    <dgm:pt modelId="{D2652648-FB6F-4DC5-9B09-44558AEBABFD}">
      <dgm:prSet phldrT="[Текст]"/>
      <dgm:spPr/>
      <dgm:t>
        <a:bodyPr/>
        <a:lstStyle/>
        <a:p>
          <a:r>
            <a:rPr lang="ru-RU" dirty="0" smtClean="0"/>
            <a:t>Аппликация</a:t>
          </a:r>
          <a:endParaRPr lang="ru-RU" dirty="0"/>
        </a:p>
      </dgm:t>
    </dgm:pt>
    <dgm:pt modelId="{27D51BF5-6F6C-409D-A6AE-37A62DAC91E3}" type="parTrans" cxnId="{D5CCDFC6-5B7E-48A1-B47F-C13603C65422}">
      <dgm:prSet/>
      <dgm:spPr/>
      <dgm:t>
        <a:bodyPr/>
        <a:lstStyle/>
        <a:p>
          <a:endParaRPr lang="ru-RU"/>
        </a:p>
      </dgm:t>
    </dgm:pt>
    <dgm:pt modelId="{5BDDA760-ADBF-4639-A52C-02B152440400}" type="sibTrans" cxnId="{D5CCDFC6-5B7E-48A1-B47F-C13603C65422}">
      <dgm:prSet/>
      <dgm:spPr/>
      <dgm:t>
        <a:bodyPr/>
        <a:lstStyle/>
        <a:p>
          <a:endParaRPr lang="ru-RU"/>
        </a:p>
      </dgm:t>
    </dgm:pt>
    <dgm:pt modelId="{2C1D8CAD-D155-479B-A2DD-143094002166}">
      <dgm:prSet phldrT="[Текст]"/>
      <dgm:spPr/>
      <dgm:t>
        <a:bodyPr/>
        <a:lstStyle/>
        <a:p>
          <a:r>
            <a:rPr lang="ru-RU" dirty="0" smtClean="0"/>
            <a:t>Вязание</a:t>
          </a:r>
          <a:endParaRPr lang="ru-RU" dirty="0"/>
        </a:p>
      </dgm:t>
    </dgm:pt>
    <dgm:pt modelId="{A5A676F9-C571-4D66-8214-FC8576BA0CF1}" type="parTrans" cxnId="{2004C689-6292-4A98-B501-542BE6ABCC7D}">
      <dgm:prSet/>
      <dgm:spPr/>
      <dgm:t>
        <a:bodyPr/>
        <a:lstStyle/>
        <a:p>
          <a:endParaRPr lang="ru-RU"/>
        </a:p>
      </dgm:t>
    </dgm:pt>
    <dgm:pt modelId="{7D7AA50C-AB82-4668-AF50-6DFE6DE58A0F}" type="sibTrans" cxnId="{2004C689-6292-4A98-B501-542BE6ABCC7D}">
      <dgm:prSet/>
      <dgm:spPr/>
      <dgm:t>
        <a:bodyPr/>
        <a:lstStyle/>
        <a:p>
          <a:endParaRPr lang="ru-RU"/>
        </a:p>
      </dgm:t>
    </dgm:pt>
    <dgm:pt modelId="{ACF642B0-A51F-4E55-A1A2-B93A896CF88C}" type="pres">
      <dgm:prSet presAssocID="{94685001-7301-4C07-962C-D8F623E243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ADBAF-26DC-4F24-807C-899ACE3E3CB7}" type="pres">
      <dgm:prSet presAssocID="{94685001-7301-4C07-962C-D8F623E24345}" presName="radial" presStyleCnt="0">
        <dgm:presLayoutVars>
          <dgm:animLvl val="ctr"/>
        </dgm:presLayoutVars>
      </dgm:prSet>
      <dgm:spPr/>
    </dgm:pt>
    <dgm:pt modelId="{FFE4F964-B7BD-4308-A2F1-40BE2B7DBA32}" type="pres">
      <dgm:prSet presAssocID="{C91A8482-F0C3-4AE1-BE31-9FA167493858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E3C1DDC2-7B3B-4359-947F-DC1DAF61AC82}" type="pres">
      <dgm:prSet presAssocID="{E7B7A847-E628-41A5-8D63-DAC86D2AFCA8}" presName="node" presStyleLbl="vennNode1" presStyleIdx="1" presStyleCnt="5" custScaleX="156056" custRadScaleRad="121510" custRadScaleInc="134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59129-4652-41BC-BC8E-E630F2A5D6F4}" type="pres">
      <dgm:prSet presAssocID="{F5D308F4-DEE5-4D24-BAE3-1352D8C9A1B2}" presName="node" presStyleLbl="vennNode1" presStyleIdx="2" presStyleCnt="5" custScaleX="143381" custRadScaleRad="121937" custRadScaleInc="-16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A3601-A2ED-4EB5-97B0-1F36706DBE0D}" type="pres">
      <dgm:prSet presAssocID="{D2652648-FB6F-4DC5-9B09-44558AEBABFD}" presName="node" presStyleLbl="vennNode1" presStyleIdx="3" presStyleCnt="5" custScaleX="149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8A914-BDE7-44C7-B081-87DB085E539D}" type="pres">
      <dgm:prSet presAssocID="{2C1D8CAD-D155-479B-A2DD-143094002166}" presName="node" presStyleLbl="vennNode1" presStyleIdx="4" presStyleCnt="5" custScaleX="132394" custRadScaleRad="123259" custRadScaleInc="-12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4ECCE-E312-4FEF-BD24-FFA0AB2887F1}" type="presOf" srcId="{C91A8482-F0C3-4AE1-BE31-9FA167493858}" destId="{FFE4F964-B7BD-4308-A2F1-40BE2B7DBA32}" srcOrd="0" destOrd="0" presId="urn:microsoft.com/office/officeart/2005/8/layout/radial3"/>
    <dgm:cxn modelId="{34EB6335-8080-4458-AD55-70FB59201505}" type="presOf" srcId="{2C1D8CAD-D155-479B-A2DD-143094002166}" destId="{D0B8A914-BDE7-44C7-B081-87DB085E539D}" srcOrd="0" destOrd="0" presId="urn:microsoft.com/office/officeart/2005/8/layout/radial3"/>
    <dgm:cxn modelId="{F607B16D-9150-4376-ABFD-CB0236885D11}" type="presOf" srcId="{D2652648-FB6F-4DC5-9B09-44558AEBABFD}" destId="{3EDA3601-A2ED-4EB5-97B0-1F36706DBE0D}" srcOrd="0" destOrd="0" presId="urn:microsoft.com/office/officeart/2005/8/layout/radial3"/>
    <dgm:cxn modelId="{BE6D76AC-3BE2-42A2-B158-91ACD7C86ABD}" type="presOf" srcId="{F5D308F4-DEE5-4D24-BAE3-1352D8C9A1B2}" destId="{F4A59129-4652-41BC-BC8E-E630F2A5D6F4}" srcOrd="0" destOrd="0" presId="urn:microsoft.com/office/officeart/2005/8/layout/radial3"/>
    <dgm:cxn modelId="{D5CCDFC6-5B7E-48A1-B47F-C13603C65422}" srcId="{C91A8482-F0C3-4AE1-BE31-9FA167493858}" destId="{D2652648-FB6F-4DC5-9B09-44558AEBABFD}" srcOrd="2" destOrd="0" parTransId="{27D51BF5-6F6C-409D-A6AE-37A62DAC91E3}" sibTransId="{5BDDA760-ADBF-4639-A52C-02B152440400}"/>
    <dgm:cxn modelId="{164CE380-9F2A-49A2-B5F1-F43E355C11C5}" srcId="{94685001-7301-4C07-962C-D8F623E24345}" destId="{C91A8482-F0C3-4AE1-BE31-9FA167493858}" srcOrd="0" destOrd="0" parTransId="{36F7F48A-DD1C-4E63-93F7-6139902B2C6D}" sibTransId="{31D6DE47-3EB5-4EE2-B85D-6864BF14C60E}"/>
    <dgm:cxn modelId="{DDB9B775-B4C1-4307-9F29-ABF9AA896F68}" srcId="{C91A8482-F0C3-4AE1-BE31-9FA167493858}" destId="{E7B7A847-E628-41A5-8D63-DAC86D2AFCA8}" srcOrd="0" destOrd="0" parTransId="{E316FE83-05AC-47F6-8917-3D0C4FDD439E}" sibTransId="{AC2A94A4-695E-4928-AF59-32AEFEC998E8}"/>
    <dgm:cxn modelId="{270CAB02-D899-4A04-939C-78009B2D82F7}" srcId="{C91A8482-F0C3-4AE1-BE31-9FA167493858}" destId="{F5D308F4-DEE5-4D24-BAE3-1352D8C9A1B2}" srcOrd="1" destOrd="0" parTransId="{B2A62617-7382-486A-8DC9-29AB605AFE8D}" sibTransId="{0BDF703A-635E-416B-BDA3-A355729A5698}"/>
    <dgm:cxn modelId="{A10BDDB2-7132-4350-A15C-0CCD84932C8F}" type="presOf" srcId="{94685001-7301-4C07-962C-D8F623E24345}" destId="{ACF642B0-A51F-4E55-A1A2-B93A896CF88C}" srcOrd="0" destOrd="0" presId="urn:microsoft.com/office/officeart/2005/8/layout/radial3"/>
    <dgm:cxn modelId="{2004C689-6292-4A98-B501-542BE6ABCC7D}" srcId="{C91A8482-F0C3-4AE1-BE31-9FA167493858}" destId="{2C1D8CAD-D155-479B-A2DD-143094002166}" srcOrd="3" destOrd="0" parTransId="{A5A676F9-C571-4D66-8214-FC8576BA0CF1}" sibTransId="{7D7AA50C-AB82-4668-AF50-6DFE6DE58A0F}"/>
    <dgm:cxn modelId="{9812011E-08F2-4237-823D-0DC3F0A04E73}" type="presOf" srcId="{E7B7A847-E628-41A5-8D63-DAC86D2AFCA8}" destId="{E3C1DDC2-7B3B-4359-947F-DC1DAF61AC82}" srcOrd="0" destOrd="0" presId="urn:microsoft.com/office/officeart/2005/8/layout/radial3"/>
    <dgm:cxn modelId="{5BB54A28-3462-4AF5-B315-8417148DE14C}" type="presParOf" srcId="{ACF642B0-A51F-4E55-A1A2-B93A896CF88C}" destId="{F75ADBAF-26DC-4F24-807C-899ACE3E3CB7}" srcOrd="0" destOrd="0" presId="urn:microsoft.com/office/officeart/2005/8/layout/radial3"/>
    <dgm:cxn modelId="{98D4C3F8-D222-430D-B0A0-1FB5B4B99428}" type="presParOf" srcId="{F75ADBAF-26DC-4F24-807C-899ACE3E3CB7}" destId="{FFE4F964-B7BD-4308-A2F1-40BE2B7DBA32}" srcOrd="0" destOrd="0" presId="urn:microsoft.com/office/officeart/2005/8/layout/radial3"/>
    <dgm:cxn modelId="{AF50E03E-C818-4F60-A91C-F80954B44F75}" type="presParOf" srcId="{F75ADBAF-26DC-4F24-807C-899ACE3E3CB7}" destId="{E3C1DDC2-7B3B-4359-947F-DC1DAF61AC82}" srcOrd="1" destOrd="0" presId="urn:microsoft.com/office/officeart/2005/8/layout/radial3"/>
    <dgm:cxn modelId="{F344D729-CFB2-465B-868C-D8E58E26E962}" type="presParOf" srcId="{F75ADBAF-26DC-4F24-807C-899ACE3E3CB7}" destId="{F4A59129-4652-41BC-BC8E-E630F2A5D6F4}" srcOrd="2" destOrd="0" presId="urn:microsoft.com/office/officeart/2005/8/layout/radial3"/>
    <dgm:cxn modelId="{0A132D61-F51F-4EFA-8D8B-9E11615E7F72}" type="presParOf" srcId="{F75ADBAF-26DC-4F24-807C-899ACE3E3CB7}" destId="{3EDA3601-A2ED-4EB5-97B0-1F36706DBE0D}" srcOrd="3" destOrd="0" presId="urn:microsoft.com/office/officeart/2005/8/layout/radial3"/>
    <dgm:cxn modelId="{4A814893-7FCC-4E76-AE33-927048BB50D2}" type="presParOf" srcId="{F75ADBAF-26DC-4F24-807C-899ACE3E3CB7}" destId="{D0B8A914-BDE7-44C7-B081-87DB085E539D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09F4-9878-473E-B12C-A79686118E1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C7C2-D0F9-412D-9946-10CAC557A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7415242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r>
              <a:rPr lang="ru-RU" sz="1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«Лоскутные фантазии</a:t>
            </a:r>
            <a:br>
              <a:rPr lang="ru-RU" sz="1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Храм Василия Блаженного»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8000" dirty="0" smtClean="0"/>
          </a:p>
          <a:p>
            <a:r>
              <a:rPr lang="ru-RU" sz="8000" dirty="0" smtClean="0"/>
              <a:t>Выполнила :ученица 8 в класса МКОУ СОШ №3  г. Пудожа РК Орлова Алена</a:t>
            </a:r>
          </a:p>
          <a:p>
            <a:r>
              <a:rPr lang="ru-RU" sz="8000" dirty="0" smtClean="0"/>
              <a:t>Руководитель: учитель технологии МКОУ СОШ №3 г. Пудожа РК</a:t>
            </a:r>
          </a:p>
          <a:p>
            <a:r>
              <a:rPr lang="ru-RU" sz="8000" dirty="0" smtClean="0"/>
              <a:t> Обухова Ю.А </a:t>
            </a:r>
          </a:p>
          <a:p>
            <a:endParaRPr lang="ru-RU" sz="9600" dirty="0"/>
          </a:p>
        </p:txBody>
      </p:sp>
      <p:pic>
        <p:nvPicPr>
          <p:cNvPr id="27650" name="Picture 2" descr="https://im0-tub-ru.yandex.net/i?id=e4cd878816d0c2734ef4c3665678c38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43504" cy="289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4.Выбор материала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505" name="Group 1"/>
          <p:cNvGrpSpPr>
            <a:grpSpLocks noChangeAspect="1"/>
          </p:cNvGrpSpPr>
          <p:nvPr/>
        </p:nvGrpSpPr>
        <p:grpSpPr bwMode="auto">
          <a:xfrm>
            <a:off x="500034" y="1571612"/>
            <a:ext cx="8215370" cy="4929222"/>
            <a:chOff x="2290" y="3708"/>
            <a:chExt cx="7258" cy="3485"/>
          </a:xfrm>
        </p:grpSpPr>
        <p:sp>
          <p:nvSpPr>
            <p:cNvPr id="2151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90" y="3708"/>
              <a:ext cx="7258" cy="348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4976" y="3709"/>
              <a:ext cx="1801" cy="83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Клей 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7330" y="3709"/>
              <a:ext cx="2216" cy="9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Твердая основа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4976" y="4963"/>
              <a:ext cx="1941" cy="97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Выбор материала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2484" y="5659"/>
              <a:ext cx="2298" cy="9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Разноцветные лоскутки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4976" y="6356"/>
              <a:ext cx="1938" cy="69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Рамка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7607" y="5520"/>
              <a:ext cx="1941" cy="9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Бумага, краски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V="1">
              <a:off x="5945" y="4406"/>
              <a:ext cx="1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5945" y="5938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 flipH="1">
              <a:off x="4145" y="5521"/>
              <a:ext cx="83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H="1" flipV="1">
              <a:off x="4284" y="4545"/>
              <a:ext cx="830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 flipV="1">
              <a:off x="6776" y="4545"/>
              <a:ext cx="831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7" name="Line 3"/>
            <p:cNvSpPr>
              <a:spLocks noChangeShapeType="1"/>
            </p:cNvSpPr>
            <p:nvPr/>
          </p:nvSpPr>
          <p:spPr bwMode="auto">
            <a:xfrm>
              <a:off x="6914" y="5521"/>
              <a:ext cx="693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6" name="Oval 2"/>
            <p:cNvSpPr>
              <a:spLocks noChangeArrowheads="1"/>
            </p:cNvSpPr>
            <p:nvPr/>
          </p:nvSpPr>
          <p:spPr bwMode="auto">
            <a:xfrm>
              <a:off x="2353" y="3809"/>
              <a:ext cx="2077" cy="116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Основа из однотонной ткани для панно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Обоснование выбора материала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Гармоничным </a:t>
            </a:r>
            <a:r>
              <a:rPr lang="ru-RU" sz="1800" dirty="0"/>
              <a:t>сочетанием тканей различных цветовых и геометрических решений можно достигать неповторимых колоритов. Своим разнообразием и </a:t>
            </a:r>
            <a:r>
              <a:rPr lang="ru-RU" sz="1800" dirty="0" err="1"/>
              <a:t>многоцветием</a:t>
            </a:r>
            <a:r>
              <a:rPr lang="ru-RU" sz="1800" dirty="0"/>
              <a:t> лоскутные вещи притягивают наше внимание. Благодаря этому можно создавать интересные композиции, добиваться естественности в изображении </a:t>
            </a:r>
            <a:r>
              <a:rPr lang="ru-RU" sz="1800" dirty="0" smtClean="0"/>
              <a:t>цветов. </a:t>
            </a:r>
          </a:p>
          <a:p>
            <a:pPr>
              <a:buNone/>
            </a:pPr>
            <a:r>
              <a:rPr lang="ru-RU" sz="1800" dirty="0" smtClean="0"/>
              <a:t>Для </a:t>
            </a:r>
            <a:r>
              <a:rPr lang="ru-RU" sz="1800" dirty="0"/>
              <a:t>работы нам понадобятся различные </a:t>
            </a:r>
            <a:r>
              <a:rPr lang="ru-RU" sz="1800" dirty="0" smtClean="0"/>
              <a:t>материалы.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1. Основа из ткани для панно: </a:t>
            </a:r>
            <a:r>
              <a:rPr lang="ru-RU" sz="1800" dirty="0"/>
              <a:t>Основа, на которую крепятся детали, должна быть плотной. Для этого мы использовали </a:t>
            </a:r>
            <a:r>
              <a:rPr lang="ru-RU" sz="1800" dirty="0" smtClean="0"/>
              <a:t>костюмную ткань</a:t>
            </a:r>
            <a:r>
              <a:rPr lang="ru-RU" sz="1800" dirty="0"/>
              <a:t>. </a:t>
            </a:r>
          </a:p>
          <a:p>
            <a:pPr>
              <a:buNone/>
            </a:pPr>
            <a:r>
              <a:rPr lang="ru-RU" sz="1800" dirty="0"/>
              <a:t> </a:t>
            </a:r>
          </a:p>
          <a:p>
            <a:pPr>
              <a:buNone/>
            </a:pPr>
            <a:r>
              <a:rPr lang="ru-RU" sz="1800" b="1" dirty="0"/>
              <a:t>2.Ткань: </a:t>
            </a:r>
            <a:r>
              <a:rPr lang="ru-RU" sz="1800" dirty="0"/>
              <a:t>Для работы нам потребуются ткани различных цветов и разных фактур. Можно использовать как новые ткани, так и вещи, вышедшие из употребления. </a:t>
            </a:r>
            <a:r>
              <a:rPr lang="ru-RU" sz="1800" dirty="0" smtClean="0"/>
              <a:t> Так же для декорирования работы нам понадобятся ленты,  тесьма, пуговки и др.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 </a:t>
            </a:r>
          </a:p>
          <a:p>
            <a:pPr>
              <a:buNone/>
            </a:pPr>
            <a:r>
              <a:rPr lang="ru-RU" sz="1800" b="1" dirty="0"/>
              <a:t> 3. Клей:</a:t>
            </a:r>
            <a:r>
              <a:rPr lang="ru-RU" sz="1800" dirty="0"/>
              <a:t> Для  крепления деталей нам понадобится клей. </a:t>
            </a:r>
            <a:r>
              <a:rPr lang="ru-RU" sz="1800" dirty="0" smtClean="0"/>
              <a:t> Лучше всего использовать клеевой пистолет + прозрачные клеевые  карандаши.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 </a:t>
            </a:r>
          </a:p>
          <a:p>
            <a:pPr>
              <a:buNone/>
            </a:pPr>
            <a:r>
              <a:rPr lang="ru-RU" sz="1800" b="1" dirty="0"/>
              <a:t>  </a:t>
            </a: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3570" y="1571612"/>
            <a:ext cx="3500430" cy="4786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bookz.ru/authors/irina-volkova/100-moli_882/i_00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5717324" y="1500174"/>
            <a:ext cx="3426676" cy="4571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357166"/>
            <a:ext cx="5879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 этап . Разработка эскиза панно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://illustrators.ru/uploads/illustration/image/473832/473832_origin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4161" y="147520"/>
            <a:ext cx="3931781" cy="3895085"/>
          </a:xfrm>
          <a:prstGeom prst="rect">
            <a:avLst/>
          </a:prstGeom>
          <a:noFill/>
        </p:spPr>
      </p:pic>
      <p:pic>
        <p:nvPicPr>
          <p:cNvPr id="1030" name="Picture 6" descr="https://st.depositphotos.com/2131499/4716/v/450/depositphotos_47168395-stock-illustration-saint-basils-cathedra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643050"/>
            <a:ext cx="3571900" cy="4207735"/>
          </a:xfrm>
          <a:prstGeom prst="rect">
            <a:avLst/>
          </a:prstGeom>
          <a:noFill/>
        </p:spPr>
      </p:pic>
      <p:pic>
        <p:nvPicPr>
          <p:cNvPr id="1034" name="Picture 10" descr="http://best-hands.ru/data/all/hram-vasiliya-blazhenn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1785950" cy="17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5786454"/>
            <a:ext cx="4334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Материалы и инструменты :</a:t>
            </a:r>
          </a:p>
          <a:p>
            <a:r>
              <a:rPr lang="ru-RU" dirty="0" smtClean="0"/>
              <a:t> ватман, карандаш, ластик,  изображение </a:t>
            </a:r>
          </a:p>
          <a:p>
            <a:r>
              <a:rPr lang="ru-RU" dirty="0" smtClean="0"/>
              <a:t>Храма Василия Блаженного.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68051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2 этап . Подготовка ткани. Шаблонов.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Раскрой деталей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P156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857628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56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49530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http://cliparts.co/cliparts/8cA/E94/8cAE945Xi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539"/>
          <a:stretch>
            <a:fillRect/>
          </a:stretch>
        </p:blipFill>
        <p:spPr bwMode="auto">
          <a:xfrm>
            <a:off x="5715008" y="857232"/>
            <a:ext cx="2571768" cy="27030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372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Материалы и инструменты:</a:t>
            </a:r>
          </a:p>
          <a:p>
            <a:r>
              <a:rPr lang="ru-RU" dirty="0" smtClean="0"/>
              <a:t> ножницы, линейки, лекала, калька.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724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3 этап .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Обработка отдельных деталей композиции.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Наметывание, настрачивание деталей . Составление композиции из готовых деталей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кроя и пришивание и наклеивание их на основу.  Влажно- тепловая обработка панно .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P156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2145" y="2339567"/>
            <a:ext cx="4429128" cy="332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5143512"/>
            <a:ext cx="4131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Материалы и инструменты:</a:t>
            </a:r>
          </a:p>
          <a:p>
            <a:r>
              <a:rPr lang="ru-RU" dirty="0" smtClean="0">
                <a:latin typeface="Times New Roman CYR"/>
                <a:ea typeface="Times New Roman"/>
              </a:rPr>
              <a:t>швейная машина, нитки, ножницы, </a:t>
            </a:r>
          </a:p>
          <a:p>
            <a:r>
              <a:rPr lang="ru-RU" dirty="0" smtClean="0">
                <a:latin typeface="Times New Roman CYR"/>
                <a:ea typeface="Times New Roman"/>
              </a:rPr>
              <a:t>клей – пистолет.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Экономическое обоснование проекта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142984"/>
          <a:ext cx="7715304" cy="4552166"/>
        </p:xfrm>
        <a:graphic>
          <a:graphicData uri="http://schemas.openxmlformats.org/drawingml/2006/table">
            <a:tbl>
              <a:tblPr/>
              <a:tblGrid>
                <a:gridCol w="593741"/>
                <a:gridCol w="3143088"/>
                <a:gridCol w="896838"/>
                <a:gridCol w="1494731"/>
                <a:gridCol w="1586906"/>
              </a:tblGrid>
              <a:tr h="872526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1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1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используемых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материалов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Цена, руб.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 материалов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изделие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Затраты                на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материалы,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8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Ткань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костюмная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(голубого цвета) для основы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панно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руб. за 1 метр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см на 60 см.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65 руб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8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Тесьма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декоративная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руб.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8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Клей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 руб.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1/7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руб.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07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Затраты на электроэнергию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1,4руб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1кВт/ч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 работы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 кВт/ч- мощность утюга)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Нитки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½ катушки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8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рубля.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834" marR="53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Экономическое обоснование проекта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</a:t>
            </a:r>
            <a:r>
              <a:rPr lang="ru-RU" sz="2400" dirty="0" smtClean="0"/>
              <a:t>Чтобы убедиться в экономической целесообразности изготовления панно для украшения интерьера, я произвела расчет затрат, которые потребуются для</a:t>
            </a:r>
          </a:p>
          <a:p>
            <a:pPr>
              <a:buNone/>
            </a:pPr>
            <a:r>
              <a:rPr lang="ru-RU" sz="2400" dirty="0" smtClean="0"/>
              <a:t>изготовления изделия.</a:t>
            </a:r>
          </a:p>
          <a:p>
            <a:pPr>
              <a:buNone/>
            </a:pPr>
            <a:r>
              <a:rPr lang="ru-RU" sz="2400" dirty="0" smtClean="0"/>
              <a:t>       Оценивая стоимость созданного панно, мы пришли к выводу, что оригинальную картину невозможно купить в магазине за такую сумму денег – 93 рубля. Я уверена, что такая картина сможет украсить любой интерьер, а материальные затраты на ее изготовление незначительные. 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Экологическое обоснование проекта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2000" dirty="0" smtClean="0"/>
              <a:t>Моя работа не требовала использования большого количества ресурсов: </a:t>
            </a:r>
            <a:r>
              <a:rPr lang="ru-RU" sz="2000" dirty="0" err="1" smtClean="0"/>
              <a:t>энергозатрат</a:t>
            </a:r>
            <a:r>
              <a:rPr lang="ru-RU" sz="2000" dirty="0" smtClean="0"/>
              <a:t>, сложных инструментов, дорогостоящих материалов, энергоёмкого оборудования. При создании своего проекта я пользовалась только  швейной машиной, ножницами, утюгом, клеем, и  считаю, что никакого ущерба окружающей среде не было нанесено.</a:t>
            </a:r>
          </a:p>
          <a:p>
            <a:pPr>
              <a:buNone/>
            </a:pPr>
            <a:r>
              <a:rPr lang="ru-RU" sz="2000" dirty="0" smtClean="0"/>
              <a:t>     Лоскутки различных тканей, как бережливая хозяйка, дала мне мама, они остались у нее, после изготовления швейных изделий, а также я использовала для работы вещи, которые уже непригодны для носки. Тем самым не пришлось их выбрасывать, следовательно, не был нанесен ущерб окружающей среде, а вещи получили вторую жизнь.</a:t>
            </a:r>
          </a:p>
          <a:p>
            <a:pPr>
              <a:buNone/>
            </a:pPr>
            <a:r>
              <a:rPr lang="ru-RU" sz="2000" dirty="0" smtClean="0"/>
              <a:t>    Изделия из лоскутков позволяют добиться безотходного производства, так как для работы могут понадобиться даже самые маленькие лоскутки. Тем самым мы приносим пользу окружающей среде, не загрязняя ее.</a:t>
            </a:r>
          </a:p>
          <a:p>
            <a:pPr>
              <a:buNone/>
            </a:pPr>
            <a:r>
              <a:rPr lang="ru-RU" sz="2000" dirty="0" smtClean="0"/>
              <a:t>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Самооценка изделия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100" dirty="0" smtClean="0"/>
              <a:t> Чтобы  украсить интерьер дома не нужно покупать слишком дорогие вещи, можно просто создать их своими руками. Ведь это развивает художественный вкус; совершенствует умение; воспитывает терпение; приучает к аккуратности, обогащает внутреннюю жизнь и приносит истинное удовольствие при выполнении работы. Недаром ручная работа ценится, как источник эмоциональной духовности.</a:t>
            </a:r>
          </a:p>
          <a:p>
            <a:pPr>
              <a:buNone/>
            </a:pPr>
            <a:r>
              <a:rPr lang="ru-RU" sz="2100" dirty="0" smtClean="0"/>
              <a:t>  Я создала проект для украшения интерьера нашего дома. Моя картина из лоскутков получилась – красивая и оригинальная. </a:t>
            </a:r>
          </a:p>
          <a:p>
            <a:pPr>
              <a:buNone/>
            </a:pPr>
            <a:r>
              <a:rPr lang="ru-RU" sz="2100" dirty="0" smtClean="0"/>
              <a:t>  Я довольна  своей работой, но, конечно не обошлось и без трудностей. Самым сложным в ходе работы было подобрать ткани для по цвету, чтобы они гармонично сочетались. Преодолев трудности, выполнив проект я почувствовала, что результат моей работы стал для меня еще дороже.</a:t>
            </a:r>
          </a:p>
          <a:p>
            <a:pPr>
              <a:buNone/>
            </a:pPr>
            <a:r>
              <a:rPr lang="ru-RU" sz="2100" dirty="0" smtClean="0"/>
              <a:t>  В процессе работы меня  посетило множество идей, одна из них - сделать коллекцию картин. В будущем я собираюсь ее осуществить.  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01014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Дизайн-анализ готового изделия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Целью любой деятельности человека является достижение</a:t>
            </a:r>
          </a:p>
          <a:p>
            <a:pPr>
              <a:buNone/>
            </a:pPr>
            <a:r>
              <a:rPr lang="ru-RU" sz="1800" dirty="0" smtClean="0"/>
              <a:t> желаемого результата. Чтобы объективно оценить полученное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dirty="0" smtClean="0"/>
              <a:t>изделие и сравнить его с желаемым результатом, необходимо</a:t>
            </a:r>
          </a:p>
          <a:p>
            <a:pPr>
              <a:buNone/>
            </a:pPr>
            <a:r>
              <a:rPr lang="ru-RU" sz="1800" dirty="0" smtClean="0"/>
              <a:t> опираться на какие-либо законы.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Создавая картину, нужно опираться на законы художественного конструирования: единство формы и содержания, главные и второстепенные части композиции, пропорции, симметрия, контраст, цветовое оформление.</a:t>
            </a:r>
          </a:p>
          <a:p>
            <a:pPr>
              <a:buNone/>
            </a:pPr>
            <a:r>
              <a:rPr lang="ru-RU" sz="1800" dirty="0" smtClean="0"/>
              <a:t> ● Важнейший закон художественного конструирования - это единство формы и содержания.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● Контраст - это наиболее главное средство в композиции изделия. В нашем панно выигрышно выглядит контраст черного цвета, а также гармоничное сочетание лепестков и листьев.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● Цветовая гамма очень важна при создании изделия. Поэтому я старалась придать оттенки лепесткам и листьям, выделить вазочки. </a:t>
            </a:r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/>
          </a:p>
        </p:txBody>
      </p:sp>
      <p:pic>
        <p:nvPicPr>
          <p:cNvPr id="4" name="Рисунок 3" descr="P156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861567" y="639367"/>
            <a:ext cx="2257604" cy="1693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Содержание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Обоснование проекта (проблемы и </a:t>
            </a:r>
            <a:r>
              <a:rPr lang="ru-RU" dirty="0" smtClean="0"/>
              <a:t>цели)</a:t>
            </a:r>
            <a:endParaRPr lang="ru-RU" dirty="0"/>
          </a:p>
          <a:p>
            <a:pPr lvl="0"/>
            <a:r>
              <a:rPr lang="ru-RU" dirty="0"/>
              <a:t>Анализ идей и обоснование выбора          </a:t>
            </a:r>
          </a:p>
          <a:p>
            <a:pPr lvl="0"/>
            <a:r>
              <a:rPr lang="ru-RU" dirty="0"/>
              <a:t>Из истории                                                    </a:t>
            </a:r>
          </a:p>
          <a:p>
            <a:pPr lvl="0"/>
            <a:r>
              <a:rPr lang="ru-RU" dirty="0"/>
              <a:t>Выбор материала                                         </a:t>
            </a:r>
          </a:p>
          <a:p>
            <a:pPr lvl="0"/>
            <a:r>
              <a:rPr lang="ru-RU" dirty="0"/>
              <a:t>Технологическая последовательность изготовления </a:t>
            </a:r>
            <a:r>
              <a:rPr lang="ru-RU" dirty="0" smtClean="0"/>
              <a:t>панно</a:t>
            </a:r>
            <a:endParaRPr lang="ru-RU" dirty="0"/>
          </a:p>
          <a:p>
            <a:pPr lvl="0"/>
            <a:r>
              <a:rPr lang="ru-RU" dirty="0"/>
              <a:t>Экономическое обоснование проекта        </a:t>
            </a:r>
          </a:p>
          <a:p>
            <a:pPr lvl="0"/>
            <a:r>
              <a:rPr lang="ru-RU" dirty="0"/>
              <a:t>Экологическое обоснование проекта        </a:t>
            </a:r>
          </a:p>
          <a:p>
            <a:pPr lvl="0"/>
            <a:r>
              <a:rPr lang="ru-RU" dirty="0"/>
              <a:t>Самооценка изделия              </a:t>
            </a:r>
            <a:r>
              <a:rPr lang="ru-RU" dirty="0" smtClean="0"/>
              <a:t>                 </a:t>
            </a:r>
            <a:endParaRPr lang="ru-RU" dirty="0"/>
          </a:p>
          <a:p>
            <a:pPr lvl="0"/>
            <a:r>
              <a:rPr lang="ru-RU" dirty="0"/>
              <a:t>Дизайн-анализ готового изделия              </a:t>
            </a:r>
          </a:p>
          <a:p>
            <a:pPr lvl="0"/>
            <a:r>
              <a:rPr lang="ru-RU" dirty="0"/>
              <a:t>Реклама                                                       </a:t>
            </a:r>
          </a:p>
          <a:p>
            <a:pPr lvl="0"/>
            <a:r>
              <a:rPr lang="ru-RU" dirty="0"/>
              <a:t>Литература                                                 </a:t>
            </a:r>
          </a:p>
          <a:p>
            <a:pPr lvl="0"/>
            <a:r>
              <a:rPr lang="ru-RU" dirty="0"/>
              <a:t> Приложения №1- </a:t>
            </a:r>
            <a:r>
              <a:rPr lang="ru-RU" dirty="0" smtClean="0"/>
              <a:t>№4                        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Реклама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P156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41401" y="2116327"/>
            <a:ext cx="4357719" cy="3268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214546" y="6000768"/>
            <a:ext cx="521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Добро пожаловать в мир  «Лоскутных фантазий»!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/>
              <a:t>Литература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err="1" smtClean="0"/>
              <a:t>Дорожкина</a:t>
            </a:r>
            <a:r>
              <a:rPr lang="ru-RU" sz="2000" dirty="0" smtClean="0"/>
              <a:t> Т.Н.  Техника рукоделия 1-2 том</a:t>
            </a:r>
          </a:p>
          <a:p>
            <a:pPr lvl="0"/>
            <a:r>
              <a:rPr lang="ru-RU" sz="2000" dirty="0" smtClean="0"/>
              <a:t> </a:t>
            </a:r>
            <a:r>
              <a:rPr lang="ru-RU" sz="2000" dirty="0" err="1" smtClean="0"/>
              <a:t>Починова</a:t>
            </a:r>
            <a:r>
              <a:rPr lang="ru-RU" sz="2000" dirty="0" smtClean="0"/>
              <a:t> Н.В., </a:t>
            </a:r>
            <a:r>
              <a:rPr lang="ru-RU" sz="2000" dirty="0" err="1" smtClean="0"/>
              <a:t>Дехтяренко</a:t>
            </a:r>
            <a:r>
              <a:rPr lang="ru-RU" sz="2000" dirty="0" smtClean="0"/>
              <a:t> В.Н. </a:t>
            </a:r>
          </a:p>
          <a:p>
            <a:pPr lvl="0"/>
            <a:r>
              <a:rPr lang="ru-RU" sz="2000" dirty="0" smtClean="0"/>
              <a:t>Журналы мод</a:t>
            </a:r>
          </a:p>
          <a:p>
            <a:pPr lvl="0"/>
            <a:r>
              <a:rPr lang="ru-RU" sz="2000" dirty="0" smtClean="0"/>
              <a:t>Симоненко В.Д. Технология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b="1" dirty="0" err="1" smtClean="0"/>
              <a:t>Интерент</a:t>
            </a:r>
            <a:r>
              <a:rPr lang="ru-RU" b="1" dirty="0" smtClean="0"/>
              <a:t> ресурсы:</a:t>
            </a:r>
            <a:endParaRPr lang="ru-RU" dirty="0" smtClean="0"/>
          </a:p>
          <a:p>
            <a:pPr>
              <a:buNone/>
            </a:pPr>
            <a:r>
              <a:rPr lang="en-US" sz="1900" dirty="0" smtClean="0"/>
              <a:t>https://yandex.ru/images/search?p=1&amp;text=</a:t>
            </a:r>
            <a:r>
              <a:rPr lang="ru-RU" sz="1900" dirty="0" smtClean="0"/>
              <a:t>храм%20василия%20блаженного%20рисунок%20шаблоны%20аппликации&amp;</a:t>
            </a:r>
            <a:r>
              <a:rPr lang="en-US" sz="1900" dirty="0" err="1" smtClean="0"/>
              <a:t>img_url</a:t>
            </a:r>
            <a:r>
              <a:rPr lang="en-US" sz="1900" dirty="0" smtClean="0"/>
              <a:t>=http%3A%2F%2Fpicsview.ru%2Fimages%2F413244_sobor-vasiliya-blazhennogo-v-vektore.jpg&amp;pos=3</a:t>
            </a:r>
            <a:endParaRPr lang="ru-RU" sz="19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Приложение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Правила безопасной работы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Правила техники безопасности при выполнении ручных работ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Опасности в работе: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Травма руки ножницами,</a:t>
            </a:r>
          </a:p>
          <a:p>
            <a:pPr>
              <a:buNone/>
            </a:pPr>
            <a:r>
              <a:rPr lang="ru-RU" dirty="0" smtClean="0"/>
              <a:t>Травма глаз</a:t>
            </a:r>
          </a:p>
          <a:p>
            <a:pPr lvl="0">
              <a:buNone/>
            </a:pPr>
            <a:r>
              <a:rPr lang="ru-RU" b="1" dirty="0" smtClean="0"/>
              <a:t>Что нужно сделать до начала работы: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Положить инструменты и приспособления в отведенное для них место</a:t>
            </a:r>
          </a:p>
          <a:p>
            <a:pPr lvl="0">
              <a:buNone/>
            </a:pPr>
            <a:r>
              <a:rPr lang="ru-RU" b="1" dirty="0" smtClean="0"/>
              <a:t>Что нужно делать во время работы: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Быть внимательным к работе </a:t>
            </a:r>
          </a:p>
          <a:p>
            <a:pPr>
              <a:buNone/>
            </a:pPr>
            <a:r>
              <a:rPr lang="ru-RU" dirty="0" smtClean="0"/>
              <a:t>Класть ножницы с сомкнутыми лезвиями, направленными от себя</a:t>
            </a:r>
          </a:p>
          <a:p>
            <a:pPr>
              <a:buNone/>
            </a:pPr>
            <a:r>
              <a:rPr lang="ru-RU" dirty="0" smtClean="0"/>
              <a:t>Передавать ножницы только с сомкнутыми лезвиями и кольцами вперед</a:t>
            </a:r>
          </a:p>
          <a:p>
            <a:pPr>
              <a:buNone/>
            </a:pPr>
            <a:r>
              <a:rPr lang="ru-RU" dirty="0" smtClean="0"/>
              <a:t>Передавать нож ручкой вперед</a:t>
            </a:r>
          </a:p>
          <a:p>
            <a:pPr lvl="0">
              <a:buNone/>
            </a:pPr>
            <a:r>
              <a:rPr lang="ru-RU" b="1" dirty="0" smtClean="0"/>
              <a:t>Что нужно сделать по окончании работы: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Убрать рабочее место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Правила техники безопасности при выполнении влажно-тепловых работ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1. Опасности в работе: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Возгорание шнура</a:t>
            </a:r>
          </a:p>
          <a:p>
            <a:pPr>
              <a:buNone/>
            </a:pPr>
            <a:r>
              <a:rPr lang="ru-RU" dirty="0" smtClean="0"/>
              <a:t>Ожоги: паром, о подошву утюга и от возгорания шнура</a:t>
            </a:r>
          </a:p>
          <a:p>
            <a:pPr>
              <a:buNone/>
            </a:pPr>
            <a:r>
              <a:rPr lang="ru-RU" dirty="0" smtClean="0"/>
              <a:t>Поражение электрическим током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Что нужно сделать до начала работы: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Проверить целостность шнура и чистоту подошвы утюга</a:t>
            </a:r>
          </a:p>
          <a:p>
            <a:pPr>
              <a:buNone/>
            </a:pPr>
            <a:r>
              <a:rPr lang="ru-RU" dirty="0" smtClean="0"/>
              <a:t>Проверить наличие резинового коврика</a:t>
            </a:r>
          </a:p>
          <a:p>
            <a:pPr>
              <a:buNone/>
            </a:pPr>
            <a:r>
              <a:rPr lang="ru-RU" b="1" dirty="0" smtClean="0"/>
              <a:t>  3.Что нужно делать во время работы: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Выполнять влажно-тепловую обработку, стоя на резиновом коврике</a:t>
            </a:r>
          </a:p>
          <a:p>
            <a:pPr>
              <a:buNone/>
            </a:pPr>
            <a:r>
              <a:rPr lang="ru-RU" dirty="0" smtClean="0"/>
              <a:t>Включать и выключать утюг сухими руками, берясь за корпус вилки, а не за шнур</a:t>
            </a:r>
          </a:p>
          <a:p>
            <a:pPr>
              <a:buNone/>
            </a:pPr>
            <a:r>
              <a:rPr lang="ru-RU" dirty="0" smtClean="0"/>
              <a:t>Ставит утюг на специальную подставку</a:t>
            </a:r>
          </a:p>
          <a:p>
            <a:pPr>
              <a:buNone/>
            </a:pPr>
            <a:r>
              <a:rPr lang="ru-RU" dirty="0" smtClean="0"/>
              <a:t>Следить за тем, чтобы шнур не касался подошвы утюга и утюг не перегревался</a:t>
            </a:r>
          </a:p>
          <a:p>
            <a:pPr>
              <a:buNone/>
            </a:pPr>
            <a:r>
              <a:rPr lang="ru-RU" dirty="0" smtClean="0"/>
              <a:t>Использовать для увлажнения ткани пульверизатор</a:t>
            </a:r>
          </a:p>
          <a:p>
            <a:pPr lvl="0">
              <a:buNone/>
            </a:pPr>
            <a:r>
              <a:rPr lang="ru-RU" b="1" dirty="0" smtClean="0"/>
              <a:t>Что нужно сделать по окончании работы: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Выключить утюг</a:t>
            </a:r>
          </a:p>
          <a:p>
            <a:pPr>
              <a:buNone/>
            </a:pPr>
            <a:r>
              <a:rPr lang="ru-RU" dirty="0" smtClean="0"/>
              <a:t>Поставить его на специальную подставку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Правила техники безопасности при выполнении машинных работ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sz="4500" b="1" dirty="0" smtClean="0"/>
              <a:t>Опасности в работе: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Повреждение пальцев иглой </a:t>
            </a:r>
          </a:p>
          <a:p>
            <a:pPr>
              <a:buNone/>
            </a:pPr>
            <a:r>
              <a:rPr lang="ru-RU" sz="4500" dirty="0" smtClean="0"/>
              <a:t>Попадание волос или концов одежды во вращающиеся части швейной машины</a:t>
            </a:r>
          </a:p>
          <a:p>
            <a:pPr>
              <a:buNone/>
            </a:pPr>
            <a:r>
              <a:rPr lang="ru-RU" sz="4500" dirty="0" smtClean="0"/>
              <a:t>Поражение электрическим током</a:t>
            </a:r>
          </a:p>
          <a:p>
            <a:pPr lvl="0">
              <a:buNone/>
            </a:pPr>
            <a:r>
              <a:rPr lang="ru-RU" sz="4500" b="1" dirty="0" smtClean="0"/>
              <a:t>Что нужно сделать до начала работы: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Застегнуть манжеты рукавов</a:t>
            </a:r>
          </a:p>
          <a:p>
            <a:pPr>
              <a:buNone/>
            </a:pPr>
            <a:r>
              <a:rPr lang="ru-RU" sz="4500" dirty="0" smtClean="0"/>
              <a:t>Проверить исправность машины</a:t>
            </a:r>
          </a:p>
          <a:p>
            <a:pPr>
              <a:buNone/>
            </a:pPr>
            <a:r>
              <a:rPr lang="ru-RU" sz="4500" dirty="0" smtClean="0"/>
              <a:t>Проверить перед соединением деталей, не остались ли в них ручная игла или булавка</a:t>
            </a:r>
          </a:p>
          <a:p>
            <a:pPr lvl="0">
              <a:buNone/>
            </a:pPr>
            <a:r>
              <a:rPr lang="ru-RU" sz="4500" b="1" dirty="0" smtClean="0"/>
              <a:t>Что нужно делать во время работы: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Установку шпульного колпачка, заправку верхней нити производить при выключенной машине</a:t>
            </a:r>
          </a:p>
          <a:p>
            <a:pPr>
              <a:buNone/>
            </a:pPr>
            <a:r>
              <a:rPr lang="ru-RU" sz="4500" dirty="0" smtClean="0"/>
              <a:t>Не класть ножницы и другие инструменты около вращающихся частей машины</a:t>
            </a:r>
          </a:p>
          <a:p>
            <a:pPr>
              <a:buNone/>
            </a:pPr>
            <a:r>
              <a:rPr lang="ru-RU" sz="4500" dirty="0" smtClean="0"/>
              <a:t>Не передавать ножницы, изделие или детали при включенной машине</a:t>
            </a:r>
          </a:p>
          <a:p>
            <a:pPr lvl="0">
              <a:buNone/>
            </a:pPr>
            <a:r>
              <a:rPr lang="ru-RU" sz="4500" b="1" dirty="0" smtClean="0"/>
              <a:t>Что нужно сделать по окончании работы: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Выключить машину</a:t>
            </a:r>
          </a:p>
          <a:p>
            <a:pPr>
              <a:buNone/>
            </a:pPr>
            <a:r>
              <a:rPr lang="ru-RU" sz="4500" dirty="0" smtClean="0"/>
              <a:t>Убрать рабочее место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Звёздочка обдумывания</a:t>
            </a:r>
            <a:endParaRPr lang="ru-RU" sz="4000" b="1" dirty="0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357158" y="1643050"/>
            <a:ext cx="8286808" cy="4714908"/>
            <a:chOff x="2355" y="2011"/>
            <a:chExt cx="7200" cy="7724"/>
          </a:xfrm>
        </p:grpSpPr>
        <p:sp>
          <p:nvSpPr>
            <p:cNvPr id="207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355" y="2011"/>
              <a:ext cx="7200" cy="772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2355" y="6462"/>
              <a:ext cx="2057" cy="655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Экономические затраты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минимальные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2355" y="5153"/>
              <a:ext cx="2059" cy="1071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Эргономичность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минимум затрат энергии и усилий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2355" y="3320"/>
              <a:ext cx="2057" cy="91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Эстетика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гармония формы и цвета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2355" y="2011"/>
              <a:ext cx="2056" cy="105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Безопасность труда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выполнение правил безопасной работы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7498" y="6462"/>
              <a:ext cx="2057" cy="1049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Оборудование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утюг, мольберт, гладильная доска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7421" y="5022"/>
              <a:ext cx="2057" cy="1085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Материалы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Ткани, клей, нитки, карандаш, краски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7498" y="3320"/>
              <a:ext cx="2056" cy="1149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Конструкция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соответствие формы и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содержания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7498" y="2011"/>
              <a:ext cx="2057" cy="105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Потребность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эксклюзивное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изделие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5106" y="4237"/>
              <a:ext cx="1929" cy="915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Панно для 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украшения интерьера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4978" y="7379"/>
              <a:ext cx="2060" cy="78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Эскиз изделия,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подготовительный этап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4926" y="8819"/>
              <a:ext cx="2058" cy="65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 CYR"/>
                  <a:ea typeface="Times New Roman" pitchFamily="18" charset="0"/>
                  <a:cs typeface="Arial" pitchFamily="34" charset="0"/>
                </a:rPr>
                <a:t>Технология изготовления панно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flipH="1" flipV="1">
              <a:off x="4412" y="2535"/>
              <a:ext cx="1286" cy="1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6598" y="2535"/>
              <a:ext cx="900" cy="1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H="1" flipV="1">
              <a:off x="3898" y="4237"/>
              <a:ext cx="1157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5055" y="489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flipH="1">
              <a:off x="3898" y="4760"/>
              <a:ext cx="1157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V="1">
              <a:off x="7112" y="4237"/>
              <a:ext cx="1029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4412" y="5153"/>
              <a:ext cx="1157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6726" y="5153"/>
              <a:ext cx="772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6084" y="5153"/>
              <a:ext cx="0" cy="2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6006" y="816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6006" y="8164"/>
              <a:ext cx="0" cy="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7164" y="47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>
              <a:off x="7164" y="4760"/>
              <a:ext cx="1157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Обоснование проекта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(проблемы и цели)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со своей семьей  часто путешествуем. Этим летом мы ездили..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У меня появилась идея создать  сувениры, что бы они напоминали нам о наших путешествиях и украсили наш интерьер. Конечно  это можно было купить, но </a:t>
            </a:r>
            <a:r>
              <a:rPr lang="ru-RU" sz="2100" dirty="0" smtClean="0"/>
              <a:t> </a:t>
            </a:r>
            <a:r>
              <a:rPr lang="ru-RU" sz="2100" dirty="0"/>
              <a:t>во-первых - это очень дорого стоит, а во-вторых, хочется, чтобы интерьер нашего дома отличался чем-то от других. </a:t>
            </a:r>
            <a:r>
              <a:rPr lang="ru-RU" sz="2100" dirty="0" smtClean="0"/>
              <a:t>Одним </a:t>
            </a:r>
            <a:r>
              <a:rPr lang="ru-RU" sz="2100" dirty="0"/>
              <a:t>из лучших украшений может быть </a:t>
            </a:r>
            <a:r>
              <a:rPr lang="ru-RU" sz="2100" dirty="0" smtClean="0"/>
              <a:t>панно. С идеей для панно я определилась быстро – это один из Московских храмов- Храм Василия Блаженного</a:t>
            </a:r>
          </a:p>
          <a:p>
            <a:pPr>
              <a:buNone/>
            </a:pPr>
            <a:r>
              <a:rPr lang="ru-RU" sz="2100" dirty="0" smtClean="0"/>
              <a:t>      Осталось </a:t>
            </a:r>
            <a:r>
              <a:rPr lang="ru-RU" sz="2100" dirty="0"/>
              <a:t>решить в какой технике выполнить панно, чтобы оно получилось яркое, неповторимое, стильное.  </a:t>
            </a:r>
          </a:p>
          <a:p>
            <a:pPr>
              <a:buNone/>
            </a:pPr>
            <a:r>
              <a:rPr lang="ru-RU" sz="21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400" b="1" u="sng" dirty="0" smtClean="0"/>
              <a:t>Цель проекта</a:t>
            </a:r>
            <a:r>
              <a:rPr lang="ru-RU" dirty="0" smtClean="0"/>
              <a:t>: создать </a:t>
            </a:r>
            <a:r>
              <a:rPr lang="ru-RU" dirty="0"/>
              <a:t>декоративное панно для украшения интерьера.  </a:t>
            </a:r>
          </a:p>
          <a:p>
            <a:pPr>
              <a:buNone/>
            </a:pPr>
            <a:r>
              <a:rPr lang="ru-RU" sz="3300" b="1" u="sng" dirty="0" smtClean="0"/>
              <a:t>Задачи</a:t>
            </a:r>
            <a:r>
              <a:rPr lang="ru-RU" sz="3300" b="1" dirty="0" smtClean="0"/>
              <a:t>:</a:t>
            </a:r>
            <a:r>
              <a:rPr lang="ru-RU" b="1" dirty="0" smtClean="0"/>
              <a:t>         </a:t>
            </a:r>
            <a:endParaRPr lang="ru-RU" b="1" dirty="0"/>
          </a:p>
          <a:p>
            <a:pPr>
              <a:buNone/>
            </a:pPr>
            <a:r>
              <a:rPr lang="ru-RU" dirty="0" smtClean="0"/>
              <a:t>  - рассмотреть </a:t>
            </a:r>
            <a:r>
              <a:rPr lang="ru-RU" dirty="0"/>
              <a:t>варианты различных техник и выбрать наиболее подходящую для нашего интерьера;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  </a:t>
            </a:r>
            <a:r>
              <a:rPr lang="ru-RU" dirty="0" smtClean="0"/>
              <a:t>-  создать </a:t>
            </a:r>
            <a:r>
              <a:rPr lang="ru-RU" dirty="0"/>
              <a:t>своими руками оригинальное панно для украшения интерьера с </a:t>
            </a:r>
          </a:p>
          <a:p>
            <a:pPr>
              <a:buNone/>
            </a:pPr>
            <a:r>
              <a:rPr lang="ru-RU" dirty="0"/>
              <a:t>      наименьшими денежными затратами;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/>
              <a:t>совершенствовать свои умения и навыки в области декоративно-прикладного творчества, используя творческий подход к работе.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идей и обоснование выбора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dirty="0"/>
              <a:t>Передо мной встала проблема, связанная с тем, в какой технике выполнить декоративное панно для украшения нашего интерьера. При выборе мне необходимо учитывать:</a:t>
            </a:r>
          </a:p>
          <a:p>
            <a:pPr lvl="0"/>
            <a:r>
              <a:rPr lang="ru-RU" sz="2400" dirty="0"/>
              <a:t> свои способности и интересы;</a:t>
            </a:r>
          </a:p>
          <a:p>
            <a:pPr lvl="0"/>
            <a:r>
              <a:rPr lang="ru-RU" sz="2400" dirty="0"/>
              <a:t>уровень мастерства;</a:t>
            </a:r>
          </a:p>
          <a:p>
            <a:pPr lvl="0"/>
            <a:r>
              <a:rPr lang="ru-RU" sz="2400" dirty="0"/>
              <a:t>оригинальность изделия;</a:t>
            </a:r>
          </a:p>
          <a:p>
            <a:pPr lvl="0"/>
            <a:r>
              <a:rPr lang="ru-RU" sz="2400" dirty="0"/>
              <a:t> затраты на приобретения материалов для работы;</a:t>
            </a:r>
          </a:p>
          <a:p>
            <a:r>
              <a:rPr lang="ru-RU" sz="2400" dirty="0"/>
              <a:t> модные тенденции, которые близки для современного дизайна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785794"/>
          <a:ext cx="800105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285728"/>
            <a:ext cx="6541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какой технике я буду выполнять панно?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14414" y="1428736"/>
            <a:ext cx="1928826" cy="1571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Батик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4643438" y="714356"/>
            <a:ext cx="2143140" cy="1571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Природный материал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варианта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выполнения панно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700" b="1" i="1" u="sng" dirty="0"/>
              <a:t>Панно в стиле батик:</a:t>
            </a:r>
            <a:r>
              <a:rPr lang="ru-RU" sz="1700" dirty="0"/>
              <a:t> изделия выполненные росписью по ткани выглядят очень эффектно, красиво, ярко, прекрасно украшают интерьер, но краски для росписи по ткани стоят дорого, я решила, что этот вариант мне не подходит.</a:t>
            </a:r>
          </a:p>
          <a:p>
            <a:r>
              <a:rPr lang="ru-RU" sz="1700" b="1" i="1" u="sng" dirty="0"/>
              <a:t>Панно </a:t>
            </a:r>
            <a:r>
              <a:rPr lang="ru-RU" sz="1700" b="1" i="1" u="sng" dirty="0" smtClean="0"/>
              <a:t> в технике вышивка</a:t>
            </a:r>
            <a:r>
              <a:rPr lang="ru-RU" sz="1700" b="1" i="1" dirty="0" smtClean="0"/>
              <a:t>:</a:t>
            </a:r>
            <a:r>
              <a:rPr lang="ru-RU" sz="1700" dirty="0" smtClean="0"/>
              <a:t> храм можно </a:t>
            </a:r>
            <a:r>
              <a:rPr lang="ru-RU" sz="1700" dirty="0"/>
              <a:t>вышить в любой технике ручной вышивки, это сейчас модно, но уже не так необычно и ново и процесс изготовления довольно длительный, а мне хочется сделать работу побыстрее.</a:t>
            </a:r>
          </a:p>
          <a:p>
            <a:r>
              <a:rPr lang="ru-RU" sz="1700" b="1" i="1" u="sng" dirty="0"/>
              <a:t>Панно из природного материала</a:t>
            </a:r>
            <a:r>
              <a:rPr lang="ru-RU" sz="1700" b="1" i="1" dirty="0"/>
              <a:t>: </a:t>
            </a:r>
            <a:r>
              <a:rPr lang="ru-RU" sz="1700" dirty="0"/>
              <a:t>изделия из соломки получаются очень яркими, солнечными. Можно проявить фантазию, создать различные композиции, изделие получится индивидуальным, неповторимым, можно использовать и засушенные листья и лепестки, но из них работа не будет долго храниться. Думаю, что данный вариант для меня тоже не подходит.</a:t>
            </a:r>
          </a:p>
          <a:p>
            <a:r>
              <a:rPr lang="ru-RU" sz="1700" b="1" i="1" u="sng" dirty="0"/>
              <a:t>Панно из лоскутков:</a:t>
            </a:r>
            <a:r>
              <a:rPr lang="ru-RU" sz="1700" dirty="0"/>
              <a:t> В прошлом году я увлеклась лоскутной техникой и создала </a:t>
            </a:r>
            <a:r>
              <a:rPr lang="ru-RU" sz="1700" dirty="0" smtClean="0"/>
              <a:t> коврик в  лоскутной технике </a:t>
            </a:r>
            <a:r>
              <a:rPr lang="ru-RU" sz="1700" dirty="0"/>
              <a:t>Мне очень понравилось работать в этом стиле. Изделия, сделанные из разноцветных лоскутков способны украсить любой интерьер. Тем более, что они получаются яркими и разнообразными, и работа мне знакома и интересна. Решено – продолжу творить в этом направлении.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r>
              <a:rPr lang="ru-RU" sz="1600" dirty="0"/>
              <a:t> Анализируя различные варианты, я пришла к выводу, что наиболее подходящим для меня вариантом является панно </a:t>
            </a:r>
            <a:r>
              <a:rPr lang="ru-RU" sz="1600" dirty="0" smtClean="0"/>
              <a:t> </a:t>
            </a:r>
            <a:r>
              <a:rPr lang="ru-RU" sz="1600" dirty="0"/>
              <a:t>из лоскутков</a:t>
            </a:r>
            <a:r>
              <a:rPr lang="ru-RU" sz="1600" dirty="0" smtClean="0"/>
              <a:t>.  Можно объединить несколько разных техник и создать что то новое и интересное!</a:t>
            </a:r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0112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истории возникновения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лоскутной техники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 До последнего времени считалось, что лоскутное шитье (</a:t>
            </a:r>
            <a:r>
              <a:rPr lang="ru-RU" sz="1600" dirty="0" err="1" smtClean="0"/>
              <a:t>пэчворк</a:t>
            </a:r>
            <a:r>
              <a:rPr lang="ru-RU" sz="1600" dirty="0" smtClean="0"/>
              <a:t> </a:t>
            </a:r>
            <a:r>
              <a:rPr lang="ru-RU" sz="1600" dirty="0"/>
              <a:t>или </a:t>
            </a:r>
            <a:r>
              <a:rPr lang="ru-RU" sz="1600" dirty="0" err="1"/>
              <a:t>квилт</a:t>
            </a:r>
            <a:r>
              <a:rPr lang="ru-RU" sz="1600" dirty="0"/>
              <a:t>) является самым «молодым» видом рукоделия. Тем не менее, самая древняя аппликация, датированная 980 г. до н.э. была найдена в Египте. А в скифских курганах(100 год до н.э.—200 год н.э.) обнаружены фрагменты стеганых одеял с элементами аппликации. А создаваемая с давних пор из кусочков меха и кожи изящная, красивая одежда народов Севера? Разве это не лоскутное шитье?</a:t>
            </a:r>
          </a:p>
          <a:p>
            <a:pPr>
              <a:buNone/>
            </a:pPr>
            <a:r>
              <a:rPr lang="ru-RU" sz="1600" dirty="0"/>
              <a:t>В России самодельные ткани использовались для убранства жилища в основном крестьянами, а до второй половины XIX века и горожанами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/>
              <a:t>Но с конца XVIII века и особенно в XIX веке, благодаря развитию машинного производства в России, все больше начали входить в домашний обиход недорогие, пестрые, яркие хлопчатобумажные ткани. Ширина ситцевого полотна составляла 75-80 см, то есть была шире кроя одежды, и смекалистые хозяйки оставшимися лоскутками стали </a:t>
            </a:r>
            <a:r>
              <a:rPr lang="ru-RU" sz="1600" dirty="0" smtClean="0"/>
              <a:t>удлинять </a:t>
            </a:r>
            <a:r>
              <a:rPr lang="ru-RU" sz="1600" dirty="0"/>
              <a:t>детскую одежду, украшать подолы рубах, рукава и оплечья. </a:t>
            </a:r>
          </a:p>
          <a:p>
            <a:pPr>
              <a:buNone/>
            </a:pPr>
            <a:r>
              <a:rPr lang="ru-RU" sz="1600" dirty="0" smtClean="0"/>
              <a:t>  </a:t>
            </a:r>
            <a:r>
              <a:rPr lang="ru-RU" sz="1600" dirty="0"/>
              <a:t>Сегодня искусство лоскутного шитья (</a:t>
            </a:r>
            <a:r>
              <a:rPr lang="ru-RU" sz="1600" dirty="0" err="1"/>
              <a:t>пэчворка</a:t>
            </a:r>
            <a:r>
              <a:rPr lang="ru-RU" sz="1600" dirty="0"/>
              <a:t>) переживает свое второе рождение. Появилось много мастеров, поднявших этот вид рукоделия на небывалую высоту, созданы многочисленные клубы, студии, мастерские, изучающие и развивающие такое древнее и вечно новое лоскутное шитье (</a:t>
            </a:r>
            <a:r>
              <a:rPr lang="ru-RU" sz="1600" dirty="0" err="1"/>
              <a:t>пэчворк</a:t>
            </a:r>
            <a:r>
              <a:rPr lang="ru-RU" sz="1600" dirty="0"/>
              <a:t>). Художественные изделия из лоскута по праву заняли достойное место среди произведений декоративно - прикладного творчества во многих странах мира. </a:t>
            </a:r>
            <a:r>
              <a:rPr lang="ru-RU" sz="1600" dirty="0" smtClean="0"/>
              <a:t> Имеется </a:t>
            </a:r>
            <a:r>
              <a:rPr lang="ru-RU" sz="1600" dirty="0"/>
              <a:t>такая коллекция и во Всероссийском музее декоративно-прикладного и народного </a:t>
            </a:r>
            <a:r>
              <a:rPr lang="ru-RU" sz="1600" dirty="0" smtClean="0"/>
              <a:t>искусства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1553</Words>
  <Application>Microsoft Office PowerPoint</Application>
  <PresentationFormat>Экран (4:3)</PresentationFormat>
  <Paragraphs>253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</vt:lpstr>
      <vt:lpstr>Содержание</vt:lpstr>
      <vt:lpstr>Звёздочка обдумывания</vt:lpstr>
      <vt:lpstr>Обоснование проекта  (проблемы и цели)</vt:lpstr>
      <vt:lpstr>Слайд 5</vt:lpstr>
      <vt:lpstr>Анализ идей и обоснование выбора</vt:lpstr>
      <vt:lpstr>Слайд 7</vt:lpstr>
      <vt:lpstr>Выбор варианта  выполнения панно</vt:lpstr>
      <vt:lpstr> Из истории возникновения  лоскутной техники</vt:lpstr>
      <vt:lpstr>4.Выбор материала</vt:lpstr>
      <vt:lpstr>Обоснование выбора материала</vt:lpstr>
      <vt:lpstr>Слайд 12</vt:lpstr>
      <vt:lpstr>Слайд 13</vt:lpstr>
      <vt:lpstr>Слайд 14</vt:lpstr>
      <vt:lpstr> Экономическое обоснование проекта</vt:lpstr>
      <vt:lpstr>Экономическое обоснование проекта</vt:lpstr>
      <vt:lpstr> Экологическое обоснование проекта </vt:lpstr>
      <vt:lpstr>Самооценка изделия </vt:lpstr>
      <vt:lpstr>Дизайн-анализ готового изделия</vt:lpstr>
      <vt:lpstr>Реклама</vt:lpstr>
      <vt:lpstr>  Литература  </vt:lpstr>
      <vt:lpstr>  Приложение   </vt:lpstr>
      <vt:lpstr>  Правила техники безопасности при выполнении влажно-тепловых работ   </vt:lpstr>
      <vt:lpstr> Правила техники безопасности при выполнении машинных работ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«Панно в стиле лоскутной техники»</dc:title>
  <dc:creator>Михаил</dc:creator>
  <cp:lastModifiedBy>1</cp:lastModifiedBy>
  <cp:revision>23</cp:revision>
  <dcterms:created xsi:type="dcterms:W3CDTF">2012-03-28T14:33:49Z</dcterms:created>
  <dcterms:modified xsi:type="dcterms:W3CDTF">2018-03-27T06:02:08Z</dcterms:modified>
</cp:coreProperties>
</file>