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1" r:id="rId3"/>
    <p:sldId id="273" r:id="rId4"/>
    <p:sldId id="277" r:id="rId5"/>
    <p:sldId id="292" r:id="rId6"/>
    <p:sldId id="279" r:id="rId7"/>
    <p:sldId id="276" r:id="rId8"/>
    <p:sldId id="295" r:id="rId9"/>
    <p:sldId id="281" r:id="rId10"/>
    <p:sldId id="293" r:id="rId11"/>
    <p:sldId id="282" r:id="rId12"/>
    <p:sldId id="294" r:id="rId13"/>
    <p:sldId id="278" r:id="rId14"/>
    <p:sldId id="283" r:id="rId15"/>
    <p:sldId id="286" r:id="rId16"/>
    <p:sldId id="285" r:id="rId17"/>
    <p:sldId id="299" r:id="rId18"/>
    <p:sldId id="297" r:id="rId19"/>
    <p:sldId id="298" r:id="rId20"/>
    <p:sldId id="284" r:id="rId21"/>
    <p:sldId id="296" r:id="rId22"/>
    <p:sldId id="259" r:id="rId23"/>
    <p:sldId id="291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E9916-B576-4F82-BFDC-25CDFA8297C7}" type="datetimeFigureOut">
              <a:rPr lang="ru-RU" smtClean="0"/>
              <a:pPr/>
              <a:t>24.03.2018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E239D-3F59-44B0-ABBC-7A3A5EA1F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228A-07DD-461F-8695-D2056E743244}" type="datetimeFigureOut">
              <a:rPr lang="ru-RU" smtClean="0"/>
              <a:pPr/>
              <a:t>24.03.2018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752F-8168-4FED-85E3-CD1840A9A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228A-07DD-461F-8695-D2056E743244}" type="datetimeFigureOut">
              <a:rPr lang="ru-RU" smtClean="0"/>
              <a:pPr/>
              <a:t>24.03.2018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752F-8168-4FED-85E3-CD1840A9A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228A-07DD-461F-8695-D2056E743244}" type="datetimeFigureOut">
              <a:rPr lang="ru-RU" smtClean="0"/>
              <a:pPr/>
              <a:t>24.03.2018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752F-8168-4FED-85E3-CD1840A9A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228A-07DD-461F-8695-D2056E743244}" type="datetimeFigureOut">
              <a:rPr lang="ru-RU" smtClean="0"/>
              <a:pPr/>
              <a:t>24.03.2018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752F-8168-4FED-85E3-CD1840A9A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228A-07DD-461F-8695-D2056E743244}" type="datetimeFigureOut">
              <a:rPr lang="ru-RU" smtClean="0"/>
              <a:pPr/>
              <a:t>24.03.2018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752F-8168-4FED-85E3-CD1840A9A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228A-07DD-461F-8695-D2056E743244}" type="datetimeFigureOut">
              <a:rPr lang="ru-RU" smtClean="0"/>
              <a:pPr/>
              <a:t>24.03.2018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752F-8168-4FED-85E3-CD1840A9A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228A-07DD-461F-8695-D2056E743244}" type="datetimeFigureOut">
              <a:rPr lang="ru-RU" smtClean="0"/>
              <a:pPr/>
              <a:t>24.03.2018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752F-8168-4FED-85E3-CD1840A9A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228A-07DD-461F-8695-D2056E743244}" type="datetimeFigureOut">
              <a:rPr lang="ru-RU" smtClean="0"/>
              <a:pPr/>
              <a:t>24.03.2018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752F-8168-4FED-85E3-CD1840A9A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228A-07DD-461F-8695-D2056E743244}" type="datetimeFigureOut">
              <a:rPr lang="ru-RU" smtClean="0"/>
              <a:pPr/>
              <a:t>24.03.2018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752F-8168-4FED-85E3-CD1840A9A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228A-07DD-461F-8695-D2056E743244}" type="datetimeFigureOut">
              <a:rPr lang="ru-RU" smtClean="0"/>
              <a:pPr/>
              <a:t>24.03.2018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752F-8168-4FED-85E3-CD1840A9A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228A-07DD-461F-8695-D2056E743244}" type="datetimeFigureOut">
              <a:rPr lang="ru-RU" smtClean="0"/>
              <a:pPr/>
              <a:t>24.03.2018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752F-8168-4FED-85E3-CD1840A9A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C228A-07DD-461F-8695-D2056E743244}" type="datetimeFigureOut">
              <a:rPr lang="ru-RU" smtClean="0"/>
              <a:pPr/>
              <a:t>24.03.2018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D752F-8168-4FED-85E3-CD1840A9A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fishki.net/2084878-6-faktov-o-pleseni.html" TargetMode="External"/><Relationship Id="rId2" Type="http://schemas.openxmlformats.org/officeDocument/2006/relationships/hyperlink" Target="http://gtegroup.ru/article/text_plesen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928693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Осторожно! Плесень!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5143512"/>
            <a:ext cx="5715040" cy="1500198"/>
          </a:xfrm>
        </p:spPr>
        <p:txBody>
          <a:bodyPr>
            <a:normAutofit fontScale="77500" lnSpcReduction="2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Подготовила  </a:t>
            </a:r>
            <a:r>
              <a:rPr lang="ru-RU" sz="2400" b="1" dirty="0" err="1" smtClean="0">
                <a:solidFill>
                  <a:schemeClr val="tx1"/>
                </a:solidFill>
              </a:rPr>
              <a:t>Жбанова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Анна,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у</a:t>
            </a:r>
            <a:r>
              <a:rPr lang="ru-RU" sz="2400" b="1" dirty="0" smtClean="0">
                <a:solidFill>
                  <a:schemeClr val="tx1"/>
                </a:solidFill>
              </a:rPr>
              <a:t>ченица </a:t>
            </a:r>
            <a:r>
              <a:rPr lang="ru-RU" sz="2400" b="1" dirty="0" smtClean="0">
                <a:solidFill>
                  <a:schemeClr val="tx1"/>
                </a:solidFill>
              </a:rPr>
              <a:t>4-б </a:t>
            </a:r>
            <a:r>
              <a:rPr lang="ru-RU" sz="2400" b="1" dirty="0" smtClean="0">
                <a:solidFill>
                  <a:schemeClr val="tx1"/>
                </a:solidFill>
              </a:rPr>
              <a:t>класса</a:t>
            </a:r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 МБОУ «</a:t>
            </a:r>
            <a:r>
              <a:rPr lang="ru-RU" sz="2400" b="1" dirty="0" err="1" smtClean="0">
                <a:solidFill>
                  <a:schemeClr val="tx1"/>
                </a:solidFill>
              </a:rPr>
              <a:t>Каменногорский</a:t>
            </a:r>
            <a:r>
              <a:rPr lang="ru-RU" sz="2400" b="1" dirty="0" smtClean="0">
                <a:solidFill>
                  <a:schemeClr val="tx1"/>
                </a:solidFill>
              </a:rPr>
              <a:t> ЦО</a:t>
            </a:r>
            <a:r>
              <a:rPr lang="ru-RU" sz="2400" b="1" dirty="0" smtClean="0">
                <a:solidFill>
                  <a:schemeClr val="tx1"/>
                </a:solidFill>
              </a:rPr>
              <a:t>»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Выборгского района  Ленинградской области</a:t>
            </a:r>
            <a:endParaRPr lang="ru-RU" sz="2400" b="1" dirty="0" smtClean="0">
              <a:solidFill>
                <a:schemeClr val="tx1"/>
              </a:solidFill>
            </a:endParaRPr>
          </a:p>
        </p:txBody>
      </p:sp>
      <p:pic>
        <p:nvPicPr>
          <p:cNvPr id="2253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89" y="1214422"/>
            <a:ext cx="6527177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Новая папка (7)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928934"/>
            <a:ext cx="3714744" cy="3586390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Новая папка (7)\goluboj-syr-s-plesenju-8-523x3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000372"/>
            <a:ext cx="4500594" cy="3500462"/>
          </a:xfrm>
          <a:prstGeom prst="rect">
            <a:avLst/>
          </a:prstGeom>
          <a:noFill/>
        </p:spPr>
      </p:pic>
      <p:pic>
        <p:nvPicPr>
          <p:cNvPr id="1029" name="Picture 5" descr="C:\Documents and Settings\User\Рабочий стол\Новая папка (7)\1d69c9c10fb95e39340ae8c56d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357166"/>
            <a:ext cx="4762500" cy="2495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472518" cy="8461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Какая бывает плесень?</a:t>
            </a:r>
            <a:br>
              <a:rPr lang="ru-RU" dirty="0" smtClean="0"/>
            </a:br>
            <a:r>
              <a:rPr lang="ru-RU" dirty="0" smtClean="0"/>
              <a:t>                          </a:t>
            </a:r>
            <a:r>
              <a:rPr lang="ru-RU" b="1" i="1" dirty="0" smtClean="0"/>
              <a:t>( умная)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357430"/>
            <a:ext cx="8715436" cy="450057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Помните старый эксперимент, где крыса должна найти правильный путь в лабиринте, чтобы заполучить еду. Так вот, как выяснил японский ученый </a:t>
            </a:r>
            <a:r>
              <a:rPr lang="ru-RU" dirty="0" err="1" smtClean="0"/>
              <a:t>Тошуки</a:t>
            </a:r>
            <a:r>
              <a:rPr lang="ru-RU" dirty="0" smtClean="0"/>
              <a:t> </a:t>
            </a:r>
            <a:r>
              <a:rPr lang="ru-RU" dirty="0" err="1" smtClean="0"/>
              <a:t>Накагаки</a:t>
            </a:r>
            <a:r>
              <a:rPr lang="ru-RU" dirty="0" smtClean="0"/>
              <a:t>, плесень справляется с этим заданием не хуже. В 2000 году он провел эксперимент, поместив у входа в лабиринт плесневой гриб «</a:t>
            </a:r>
            <a:r>
              <a:rPr lang="ru-RU" dirty="0" err="1" smtClean="0"/>
              <a:t>Physarum</a:t>
            </a:r>
            <a:r>
              <a:rPr lang="ru-RU" dirty="0" smtClean="0"/>
              <a:t> </a:t>
            </a:r>
            <a:r>
              <a:rPr lang="ru-RU" dirty="0" err="1" smtClean="0"/>
              <a:t>polycephalum</a:t>
            </a:r>
            <a:r>
              <a:rPr lang="ru-RU" dirty="0" smtClean="0"/>
              <a:t>», а на выходе кусочек сахара.</a:t>
            </a:r>
            <a:br>
              <a:rPr lang="ru-RU" dirty="0" smtClean="0"/>
            </a:br>
            <a:r>
              <a:rPr lang="ru-RU" dirty="0" smtClean="0"/>
              <a:t>Плесень сразу же пустила «ростки» именно в сторону сахара, споры гриба заполняли собой все пространство в лабиринте, раздваиваясь на каждом перекрестке. Как только какой-нибудь из отростков попадал в тупик, он поворачивал обратно и искал путь в другом направлении. Микроскопическому грибу понадобилось всего 4 часа, чтобы заполнить собой все ходы лабиринта и отыскать верную дорогу к сахару.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Но, что самое интересное, когда у уже прошедшего лабиринт грибного мицелия отщипнули кусок и вновь поставили у входа в лабиринт, положив в конце сахар, – один из ростков безошибочно выбрал самый короткий путь к выходу из лабиринта и сахару, а второй просто «вскарабкался» по стенам лабиринта и пополз по потолку. Таким образом, простая плесень обнаружила не только зачатки памяти, но и способности к нестандартному способу решения задач, что говорит о наличие у гриба интеллекта.</a:t>
            </a:r>
            <a:endParaRPr lang="ru-RU" dirty="0"/>
          </a:p>
        </p:txBody>
      </p:sp>
      <p:pic>
        <p:nvPicPr>
          <p:cNvPr id="38916" name="Picture 4" descr="Целеустремленный гриб - интересный экспиримен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2357454" cy="2057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User\Рабочий стол\Новая папка (7)\6ec807fcdd7243c2274d6d4bc2c7caf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91378"/>
            <a:ext cx="6786610" cy="6515146"/>
          </a:xfrm>
          <a:prstGeom prst="rect">
            <a:avLst/>
          </a:prstGeom>
          <a:noFill/>
        </p:spPr>
      </p:pic>
      <p:pic>
        <p:nvPicPr>
          <p:cNvPr id="3075" name="Picture 3" descr="C:\Documents and Settings\User\Рабочий стол\Новая папка (7)\plesen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429000"/>
            <a:ext cx="2786082" cy="311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моего эксперимента           </a:t>
            </a:r>
            <a:r>
              <a:rPr lang="ru-RU" sz="2700" b="1" dirty="0" smtClean="0"/>
              <a:t>На каких продуктах плесень растёт быстрее?</a:t>
            </a:r>
            <a:endParaRPr lang="ru-RU" sz="27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68760"/>
            <a:ext cx="8786874" cy="4857403"/>
          </a:xfrm>
        </p:spPr>
        <p:txBody>
          <a:bodyPr>
            <a:normAutofit/>
          </a:bodyPr>
          <a:lstStyle/>
          <a:p>
            <a:r>
              <a:rPr lang="ru-RU" sz="2400" b="1" u="sng" dirty="0" smtClean="0"/>
              <a:t>Свёкла отварная</a:t>
            </a:r>
            <a:r>
              <a:rPr lang="ru-RU" sz="2400" dirty="0" smtClean="0"/>
              <a:t>: плесень появилась на 3 день, в середине второй недели перестала расти, а свёкла стала сохнуть.</a:t>
            </a:r>
            <a:endParaRPr lang="ru-RU" sz="2400" dirty="0"/>
          </a:p>
        </p:txBody>
      </p:sp>
      <p:sp>
        <p:nvSpPr>
          <p:cNvPr id="9220" name="AutoShape 4" descr="https://apf.mail.ru/cgi-bin/readmsg/%D0%A4%D0%BE%D1%82%D0%BA%D0%B8%20393.jpg?id=14871576720000000950%3B0%3B1&amp;x-email=lachina68%40bk.ru&amp;exif=1&amp;bs=3213&amp;bl=437737&amp;ct=image%2Fjpeg&amp;cn=%25d0%25a4%25d0%25be%25d1%2582%25d0%25ba%25d0%25b8%2520393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https://apf.mail.ru/cgi-bin/readmsg/%D0%A4%D0%BE%D1%82%D0%BA%D0%B8%20393.jpg?id=14871576720000000950%3B0%3B1&amp;x-email=lachina68%40bk.ru&amp;exif=1&amp;bs=3213&amp;bl=437737&amp;ct=image%2Fjpeg&amp;cn=%25d0%25a4%25d0%25be%25d1%2582%25d0%25ba%25d0%25b8%2520393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4" name="AutoShape 8" descr="https://apf.mail.ru/cgi-bin/readmsg/%D0%A4%D0%BE%D1%82%D0%BA%D0%B8%20393.jpg?id=14871576720000000950%3B0%3B1&amp;x-email=lachina68%40bk.ru&amp;exif=1&amp;bs=3213&amp;bl=437737&amp;ct=image%2Fjpeg&amp;cn=%25d0%25a4%25d0%25be%25d1%2582%25d0%25ba%25d0%25b8%2520393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6" name="AutoShape 10" descr="https://apf.mail.ru/cgi-bin/readmsg/%D0%A4%D0%BE%D1%82%D0%BA%D0%B8%20393.jpg?id=14871576720000000950%3B0%3B1&amp;x-email=lachina68%40bk.ru&amp;exif=1&amp;bs=3213&amp;bl=437737&amp;ct=image%2Fjpeg&amp;cn=%25d0%25a4%25d0%25be%25d1%2582%25d0%25ba%25d0%25b8%2520393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7" name="Picture 11" descr="C:\WINDOWS\Temp\Rar$DRa0.199\Фотки 3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071678"/>
            <a:ext cx="2714644" cy="2035983"/>
          </a:xfrm>
          <a:prstGeom prst="rect">
            <a:avLst/>
          </a:prstGeom>
          <a:noFill/>
        </p:spPr>
      </p:pic>
      <p:pic>
        <p:nvPicPr>
          <p:cNvPr id="9229" name="Picture 13" descr="C:\WINDOWS\Temp\Rar$DRa0.081\Фотки 3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429132"/>
            <a:ext cx="2667019" cy="2000264"/>
          </a:xfrm>
          <a:prstGeom prst="rect">
            <a:avLst/>
          </a:prstGeom>
          <a:noFill/>
        </p:spPr>
      </p:pic>
      <p:pic>
        <p:nvPicPr>
          <p:cNvPr id="9230" name="Picture 14" descr="C:\WINDOWS\Temp\Rar$DRa0.590\Фотки 4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4429132"/>
            <a:ext cx="2667018" cy="2000264"/>
          </a:xfrm>
          <a:prstGeom prst="rect">
            <a:avLst/>
          </a:prstGeom>
          <a:noFill/>
        </p:spPr>
      </p:pic>
      <p:pic>
        <p:nvPicPr>
          <p:cNvPr id="9232" name="Picture 16" descr="C:\WINDOWS\Temp\Rar$DRa0.932\Фотки 4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2071678"/>
            <a:ext cx="2690810" cy="2018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моего наблюдения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715436" cy="5715040"/>
          </a:xfrm>
        </p:spPr>
        <p:txBody>
          <a:bodyPr>
            <a:normAutofit/>
          </a:bodyPr>
          <a:lstStyle/>
          <a:p>
            <a:pPr algn="ctr"/>
            <a:r>
              <a:rPr lang="ru-RU" sz="2400" b="1" u="sng" dirty="0" smtClean="0"/>
              <a:t>Корень сельдерея</a:t>
            </a:r>
            <a:r>
              <a:rPr lang="ru-RU" sz="2400" dirty="0" smtClean="0"/>
              <a:t>: месяц  лежал в холодильнике, затем                  2 недели на окошке - плесень росла плохо. </a:t>
            </a:r>
            <a:endParaRPr lang="ru-RU" sz="2400" dirty="0"/>
          </a:p>
        </p:txBody>
      </p:sp>
      <p:pic>
        <p:nvPicPr>
          <p:cNvPr id="33794" name="Picture 2" descr="C:\WINDOWS\Temp\Rar$DRa0.172\Фотки 3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3" y="1928802"/>
            <a:ext cx="2952769" cy="2214578"/>
          </a:xfrm>
          <a:prstGeom prst="rect">
            <a:avLst/>
          </a:prstGeom>
          <a:noFill/>
        </p:spPr>
      </p:pic>
      <p:pic>
        <p:nvPicPr>
          <p:cNvPr id="33795" name="Picture 3" descr="C:\WINDOWS\Temp\Rar$DRa0.595\Фотки 3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928802"/>
            <a:ext cx="2952770" cy="2214578"/>
          </a:xfrm>
          <a:prstGeom prst="rect">
            <a:avLst/>
          </a:prstGeom>
          <a:noFill/>
        </p:spPr>
      </p:pic>
      <p:pic>
        <p:nvPicPr>
          <p:cNvPr id="33796" name="Picture 4" descr="C:\WINDOWS\Temp\Rar$DRa0.923\Фотки 4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4429132"/>
            <a:ext cx="2976562" cy="2232422"/>
          </a:xfrm>
          <a:prstGeom prst="rect">
            <a:avLst/>
          </a:prstGeom>
          <a:noFill/>
        </p:spPr>
      </p:pic>
      <p:pic>
        <p:nvPicPr>
          <p:cNvPr id="33797" name="Picture 5" descr="C:\WINDOWS\Temp\Rar$DRa0.077\Фотки 4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4429132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моего наблюдения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36712"/>
            <a:ext cx="8572560" cy="5289451"/>
          </a:xfrm>
        </p:spPr>
        <p:txBody>
          <a:bodyPr>
            <a:normAutofit/>
          </a:bodyPr>
          <a:lstStyle/>
          <a:p>
            <a:r>
              <a:rPr lang="ru-RU" sz="2000" b="1" u="sng" dirty="0" smtClean="0"/>
              <a:t>Хлеб, смоченный водой</a:t>
            </a:r>
            <a:r>
              <a:rPr lang="ru-RU" sz="2000" dirty="0" smtClean="0"/>
              <a:t>, находился в пакете.  Плесень росла быстро, эксперимент закончили через 7 дней, т.к. стало невозможно фотографировать. Споры  плесени разлетались по воздуху, когда из пакета пытались достать кусочки хлеба. А это опасно для здоровья.</a:t>
            </a:r>
            <a:endParaRPr lang="ru-RU" sz="2000" dirty="0"/>
          </a:p>
        </p:txBody>
      </p:sp>
      <p:pic>
        <p:nvPicPr>
          <p:cNvPr id="34819" name="Picture 3" descr="C:\WINDOWS\Temp\Rar$DRa0.616\Фотки 3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99" y="2132856"/>
            <a:ext cx="2904321" cy="2178241"/>
          </a:xfrm>
          <a:prstGeom prst="rect">
            <a:avLst/>
          </a:prstGeom>
          <a:noFill/>
        </p:spPr>
      </p:pic>
      <p:pic>
        <p:nvPicPr>
          <p:cNvPr id="34822" name="Picture 6" descr="C:\WINDOWS\Temp\Rar$DRa0.002\Фотки 4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9707" y="2204864"/>
            <a:ext cx="2784309" cy="2088232"/>
          </a:xfrm>
          <a:prstGeom prst="rect">
            <a:avLst/>
          </a:prstGeom>
          <a:noFill/>
        </p:spPr>
      </p:pic>
      <p:pic>
        <p:nvPicPr>
          <p:cNvPr id="34823" name="Picture 7" descr="C:\WINDOWS\Temp\Rar$DRa0.642\Фотки 4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99" y="4437112"/>
            <a:ext cx="2904323" cy="2178242"/>
          </a:xfrm>
          <a:prstGeom prst="rect">
            <a:avLst/>
          </a:prstGeom>
          <a:noFill/>
        </p:spPr>
      </p:pic>
      <p:pic>
        <p:nvPicPr>
          <p:cNvPr id="7" name="Picture 2" descr="C:\Documents and Settings\Владелец\Мои документы\Downloads\Фотки 4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509120"/>
            <a:ext cx="2868149" cy="2151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моего наблюдения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472518" cy="5197493"/>
          </a:xfrm>
        </p:spPr>
        <p:txBody>
          <a:bodyPr>
            <a:normAutofit/>
          </a:bodyPr>
          <a:lstStyle/>
          <a:p>
            <a:r>
              <a:rPr lang="ru-RU" sz="2000" b="1" u="sng" dirty="0" smtClean="0"/>
              <a:t>Сметана</a:t>
            </a:r>
            <a:r>
              <a:rPr lang="ru-RU" sz="2000" dirty="0" smtClean="0"/>
              <a:t> в стаканчике находилась  на батарее. </a:t>
            </a:r>
          </a:p>
          <a:p>
            <a:r>
              <a:rPr lang="ru-RU" sz="2000" dirty="0" smtClean="0"/>
              <a:t>Плесень появилась на 3-й день, последнее фото сделано через 14 дней.</a:t>
            </a:r>
            <a:endParaRPr lang="ru-RU" sz="2000" dirty="0"/>
          </a:p>
        </p:txBody>
      </p:sp>
      <p:pic>
        <p:nvPicPr>
          <p:cNvPr id="35842" name="Picture 2" descr="C:\WINDOWS\Temp\Rar$DRa0.132\Фотки 4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785926"/>
            <a:ext cx="3048000" cy="2286000"/>
          </a:xfrm>
          <a:prstGeom prst="rect">
            <a:avLst/>
          </a:prstGeom>
          <a:noFill/>
        </p:spPr>
      </p:pic>
      <p:pic>
        <p:nvPicPr>
          <p:cNvPr id="35844" name="Picture 4" descr="C:\Documents and Settings\User\Мои документы\Downloads\Фотки 4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33" y="1785926"/>
            <a:ext cx="3143271" cy="2357454"/>
          </a:xfrm>
          <a:prstGeom prst="rect">
            <a:avLst/>
          </a:prstGeom>
          <a:noFill/>
        </p:spPr>
      </p:pic>
      <p:pic>
        <p:nvPicPr>
          <p:cNvPr id="7" name="Picture 15" descr="C:\WINDOWS\Temp\Rar$DRa0.219\Фотки 4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4214818"/>
            <a:ext cx="3143272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77809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Сметана и хлеб быстрее  покрываются плесенью!</a:t>
            </a:r>
            <a:endParaRPr lang="ru-RU" sz="3200" b="1" dirty="0"/>
          </a:p>
        </p:txBody>
      </p:sp>
      <p:pic>
        <p:nvPicPr>
          <p:cNvPr id="36866" name="Picture 2" descr="C:\Documents and Settings\Владелец\Мои документы\Downloads\Фотки 4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340768"/>
            <a:ext cx="4032448" cy="3024336"/>
          </a:xfrm>
          <a:prstGeom prst="rect">
            <a:avLst/>
          </a:prstGeom>
          <a:noFill/>
        </p:spPr>
      </p:pic>
      <p:pic>
        <p:nvPicPr>
          <p:cNvPr id="5" name="Picture 15" descr="C:\WINDOWS\Temp\Rar$DRa0.219\Фотки 48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3936437" cy="2952328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553258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лесень размножается невероятно быстро.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моего наблюдения</a:t>
            </a:r>
            <a:r>
              <a:rPr lang="ru-RU" b="1" dirty="0" smtClean="0"/>
              <a:t> </a:t>
            </a:r>
            <a:r>
              <a:rPr lang="ru-RU" sz="2700" b="1" dirty="0" smtClean="0"/>
              <a:t>Наблюдение за появлением плесени на ягодах малины</a:t>
            </a:r>
            <a:endParaRPr lang="ru-RU" sz="27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496855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Чтобы выяснить </a:t>
            </a:r>
            <a:r>
              <a:rPr lang="ru-RU" sz="1800" b="1" dirty="0" smtClean="0"/>
              <a:t>влияние температуры </a:t>
            </a:r>
            <a:r>
              <a:rPr lang="ru-RU" sz="1800" dirty="0" smtClean="0"/>
              <a:t>на развитие плесени, взяли  два одинаковых блюдца и положили на каждое по два десятка размороженных ягод. Одно блюдце  поместили в тёмный шкаф, а другое убрали в холодильник и стали наблюдать. </a:t>
            </a:r>
          </a:p>
          <a:p>
            <a:endParaRPr lang="ru-RU" dirty="0"/>
          </a:p>
        </p:txBody>
      </p:sp>
      <p:pic>
        <p:nvPicPr>
          <p:cNvPr id="1026" name="Picture 2" descr="C:\DOCUME~1\7B5C~1\LOCALS~1\Temp\Rar$DR03.313\20170324_19122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857496"/>
            <a:ext cx="4786346" cy="3589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DOCUME~1\7B5C~1\LOCALS~1\Temp\Rar$DR08.984\20170329_20205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501008"/>
            <a:ext cx="3672408" cy="27543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Результаты моего наблюдения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92696"/>
            <a:ext cx="8472518" cy="5433467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Через несколько дней  обнаружилось, что сначала плесень появилась на ягодах в тёмном шкафу, а спустя ещё некоторое время — на ягодах в холодильнике. </a:t>
            </a:r>
            <a:endParaRPr lang="ru-RU" sz="2000" dirty="0"/>
          </a:p>
        </p:txBody>
      </p:sp>
      <p:pic>
        <p:nvPicPr>
          <p:cNvPr id="8" name="Picture 6" descr="C:\DOCUME~1\7B5C~1\LOCALS~1\Temp\Rar$DR10.469\20170329_20210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412776"/>
            <a:ext cx="3419872" cy="2564904"/>
          </a:xfrm>
          <a:prstGeom prst="rect">
            <a:avLst/>
          </a:prstGeom>
          <a:noFill/>
        </p:spPr>
      </p:pic>
      <p:pic>
        <p:nvPicPr>
          <p:cNvPr id="10" name="Picture 7" descr="C:\DOCUME~1\7B5C~1\LOCALS~1\Temp\Rar$DR11.922\20170329_202114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412776"/>
            <a:ext cx="3384376" cy="253828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23528" y="6309320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Для </a:t>
            </a:r>
            <a:r>
              <a:rPr lang="ru-RU" b="1" dirty="0" smtClean="0">
                <a:ea typeface="Times New Roman" pitchFamily="18" charset="0"/>
                <a:cs typeface="Times New Roman" pitchFamily="18" charset="0"/>
              </a:rPr>
              <a:t>развития плесени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 нет ничего лучше , чем </a:t>
            </a:r>
            <a:r>
              <a:rPr lang="ru-RU" b="1" dirty="0" smtClean="0">
                <a:ea typeface="Times New Roman" pitchFamily="18" charset="0"/>
                <a:cs typeface="Times New Roman" pitchFamily="18" charset="0"/>
              </a:rPr>
              <a:t>повышенная влажность и тепло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401080" cy="5626121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Объект исследования</a:t>
            </a:r>
            <a:r>
              <a:rPr lang="ru-RU" dirty="0" smtClean="0"/>
              <a:t>:  ПЛЕСЕНЬ –  неотъемлемая  часть жизни.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Гипотеза</a:t>
            </a:r>
            <a:r>
              <a:rPr lang="ru-RU" dirty="0" smtClean="0"/>
              <a:t>: плесень  относится к царству грибов, она играет как  отрицательную, так и положительную роль  в жизни человека.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Цель</a:t>
            </a:r>
            <a:r>
              <a:rPr lang="ru-RU" dirty="0" smtClean="0"/>
              <a:t>: исследовать  опасные и полезные свойства плесени.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      Задачи:</a:t>
            </a:r>
          </a:p>
          <a:p>
            <a:pPr lvl="0"/>
            <a:r>
              <a:rPr lang="ru-RU" dirty="0" smtClean="0"/>
              <a:t>узнать, что такое плесень;</a:t>
            </a:r>
          </a:p>
          <a:p>
            <a:r>
              <a:rPr lang="ru-RU" dirty="0" smtClean="0"/>
              <a:t>изучить теоретический материал по данной  теме, используя   различные источники : литературу,  Интернет;</a:t>
            </a:r>
          </a:p>
          <a:p>
            <a:pPr lvl="0"/>
            <a:r>
              <a:rPr lang="ru-RU" dirty="0" smtClean="0"/>
              <a:t>получить новые знания в процессе выполнения работы;</a:t>
            </a:r>
          </a:p>
          <a:p>
            <a:pPr lvl="0"/>
            <a:r>
              <a:rPr lang="ru-RU" dirty="0" smtClean="0"/>
              <a:t>исследовать причины появления плесени на продуктах питания;</a:t>
            </a:r>
          </a:p>
          <a:p>
            <a:pPr lvl="0"/>
            <a:r>
              <a:rPr lang="ru-RU" dirty="0" smtClean="0"/>
              <a:t>попытаться «вырастить» плесень на продуктах питания;</a:t>
            </a:r>
          </a:p>
          <a:p>
            <a:r>
              <a:rPr lang="ru-RU" dirty="0" smtClean="0"/>
              <a:t>поделиться  результатами  исследований с одноклассниками, </a:t>
            </a:r>
          </a:p>
          <a:p>
            <a:pPr>
              <a:buNone/>
            </a:pPr>
            <a:r>
              <a:rPr lang="ru-RU" dirty="0" smtClean="0"/>
              <a:t>      распространить полученные знания.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b="1" dirty="0" smtClean="0"/>
              <a:t>     Актуальность:  </a:t>
            </a:r>
            <a:r>
              <a:rPr lang="ru-RU" dirty="0" smtClean="0"/>
              <a:t>здоровье  человека  в его руках.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921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5072074"/>
            <a:ext cx="1875378" cy="1561253"/>
          </a:xfrm>
          <a:prstGeom prst="rect">
            <a:avLst/>
          </a:prstGeom>
          <a:noFill/>
        </p:spPr>
      </p:pic>
      <p:pic>
        <p:nvPicPr>
          <p:cNvPr id="9222" name="Picture 6" descr="Картинки по запросу фото плесен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1785926"/>
            <a:ext cx="1400185" cy="1166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Мои 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643998" cy="2928957"/>
          </a:xfrm>
        </p:spPr>
        <p:txBody>
          <a:bodyPr>
            <a:normAutofit fontScale="70000" lnSpcReduction="20000"/>
          </a:bodyPr>
          <a:lstStyle/>
          <a:p>
            <a:r>
              <a:rPr lang="ru-RU" sz="2300" dirty="0" smtClean="0"/>
              <a:t>Моя гипотеза подтвердилась : </a:t>
            </a:r>
            <a:r>
              <a:rPr lang="ru-RU" sz="2300" b="1" dirty="0" smtClean="0"/>
              <a:t>плесень играет как  отрицательную, так и положительную роль  в жизни человека.     </a:t>
            </a:r>
          </a:p>
          <a:p>
            <a:pPr>
              <a:buNone/>
            </a:pPr>
            <a:r>
              <a:rPr lang="ru-RU" sz="2300" dirty="0" smtClean="0"/>
              <a:t>        Плесень есть практически везде, в том числе и в окружающем нас воздухе.</a:t>
            </a:r>
          </a:p>
          <a:p>
            <a:pPr>
              <a:buNone/>
            </a:pPr>
            <a:r>
              <a:rPr lang="ru-RU" sz="2300" dirty="0" smtClean="0"/>
              <a:t>                                                             </a:t>
            </a:r>
            <a:br>
              <a:rPr lang="ru-RU" sz="2300" dirty="0" smtClean="0"/>
            </a:br>
            <a:r>
              <a:rPr lang="ru-RU" sz="2300" dirty="0" smtClean="0"/>
              <a:t>Я узнала, что многие виды плесневых грибков опасны для здоровья человека.  Споры плесени  могут попасть на любую поверхность, включая продукты питания. </a:t>
            </a:r>
            <a:r>
              <a:rPr lang="ru-RU" sz="2300" b="1" dirty="0" smtClean="0"/>
              <a:t>Их росту способствует тепло и повышенная влажность. </a:t>
            </a:r>
            <a:r>
              <a:rPr lang="ru-RU" sz="2300" dirty="0" smtClean="0"/>
              <a:t>В таких условиях еда быстро плесневеет: сначала споры распространяются незаметно, но спустя несколько дней появляются видимые признаки образования плесени. Это могут быть ворсистые зелёные пятна или, например, белый налёт. Поэтому нельзя нарушать сроки и условия хранения продуктов питания. </a:t>
            </a:r>
            <a:r>
              <a:rPr lang="ru-RU" sz="2300" b="1" dirty="0" smtClean="0"/>
              <a:t>А заплесневевшие продукты нужно сразу же  выбрасывать.</a:t>
            </a:r>
          </a:p>
          <a:p>
            <a:pPr>
              <a:buNone/>
            </a:pPr>
            <a:r>
              <a:rPr lang="ru-RU" sz="2300" b="1" dirty="0" smtClean="0"/>
              <a:t>        </a:t>
            </a:r>
          </a:p>
          <a:p>
            <a:r>
              <a:rPr lang="ru-RU" sz="2200" b="1" dirty="0" smtClean="0">
                <a:cs typeface="Times New Roman" pitchFamily="18" charset="0"/>
              </a:rPr>
              <a:t>Чтобы сохранить продукты питания, необходимо хранить их в сухом и прохладном месте!</a:t>
            </a:r>
          </a:p>
          <a:p>
            <a:pPr>
              <a:buNone/>
            </a:pPr>
            <a:endParaRPr lang="ru-RU" sz="2200" b="1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C:\Documents and Settings\User\Рабочий стол\Новая папка (7)\eda-plesen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857628"/>
            <a:ext cx="2909880" cy="2740953"/>
          </a:xfrm>
          <a:prstGeom prst="rect">
            <a:avLst/>
          </a:prstGeom>
          <a:noFill/>
        </p:spPr>
      </p:pic>
      <p:pic>
        <p:nvPicPr>
          <p:cNvPr id="9219" name="Picture 3" descr="C:\Documents and Settings\User\Рабочий стол\Новая папка (7)\ples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857628"/>
            <a:ext cx="2857520" cy="2655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714752"/>
            <a:ext cx="7143800" cy="285752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cs typeface="Times New Roman" pitchFamily="18" charset="0"/>
              </a:rPr>
              <a:t>                                   Плесень:    </a:t>
            </a:r>
            <a:r>
              <a:rPr lang="ru-RU" sz="4400" b="1" dirty="0" smtClean="0">
                <a:cs typeface="Times New Roman" pitchFamily="18" charset="0"/>
              </a:rPr>
              <a:t>польза и вред</a:t>
            </a:r>
            <a:endParaRPr lang="ru-RU" b="1" dirty="0" smtClean="0"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b="1" dirty="0" smtClean="0">
                <a:cs typeface="Times New Roman" pitchFamily="18" charset="0"/>
              </a:rPr>
              <a:t>       </a:t>
            </a:r>
            <a:r>
              <a:rPr lang="ru-RU" b="1" u="sng" dirty="0" smtClean="0">
                <a:cs typeface="Times New Roman" pitchFamily="18" charset="0"/>
              </a:rPr>
              <a:t>Вред:</a:t>
            </a:r>
            <a:endParaRPr lang="ru-RU" b="1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dirty="0" smtClean="0">
                <a:cs typeface="Times New Roman" pitchFamily="18" charset="0"/>
              </a:rPr>
              <a:t>поражают многие материалы и поверхности;</a:t>
            </a:r>
          </a:p>
          <a:p>
            <a:pPr>
              <a:lnSpc>
                <a:spcPct val="90000"/>
              </a:lnSpc>
              <a:defRPr/>
            </a:pPr>
            <a:r>
              <a:rPr lang="ru-RU" dirty="0" smtClean="0">
                <a:cs typeface="Times New Roman" pitchFamily="18" charset="0"/>
              </a:rPr>
              <a:t>служат источником заболеваний человека и животных.</a:t>
            </a:r>
          </a:p>
          <a:p>
            <a:pPr>
              <a:buNone/>
              <a:defRPr/>
            </a:pPr>
            <a:r>
              <a:rPr lang="ru-RU" b="1" dirty="0" smtClean="0">
                <a:cs typeface="Times New Roman" pitchFamily="18" charset="0"/>
              </a:rPr>
              <a:t>       </a:t>
            </a:r>
            <a:r>
              <a:rPr lang="ru-RU" b="1" u="sng" dirty="0" smtClean="0">
                <a:cs typeface="Times New Roman" pitchFamily="18" charset="0"/>
              </a:rPr>
              <a:t>Польза: </a:t>
            </a:r>
          </a:p>
          <a:p>
            <a:pPr>
              <a:defRPr/>
            </a:pPr>
            <a:r>
              <a:rPr lang="ru-RU" dirty="0" smtClean="0">
                <a:cs typeface="Times New Roman" pitchFamily="18" charset="0"/>
              </a:rPr>
              <a:t>источник лекарственных препаратов </a:t>
            </a:r>
          </a:p>
          <a:p>
            <a:pPr>
              <a:buNone/>
              <a:defRPr/>
            </a:pPr>
            <a:r>
              <a:rPr lang="ru-RU" altLang="ru-RU" dirty="0" smtClean="0">
                <a:solidFill>
                  <a:srgbClr val="000000"/>
                </a:solidFill>
                <a:cs typeface="Times New Roman" pitchFamily="18" charset="0"/>
              </a:rPr>
              <a:t>      (</a:t>
            </a:r>
            <a:r>
              <a:rPr lang="ru-RU" altLang="ru-RU" dirty="0" smtClean="0">
                <a:solidFill>
                  <a:srgbClr val="000000"/>
                </a:solidFill>
              </a:rPr>
              <a:t>плесень способна убивать стафилококки – причину гнойных поражений</a:t>
            </a:r>
            <a:r>
              <a:rPr lang="ru-RU" altLang="ru-RU" dirty="0" smtClean="0">
                <a:solidFill>
                  <a:srgbClr val="000000"/>
                </a:solidFill>
                <a:cs typeface="Times New Roman" pitchFamily="18" charset="0"/>
              </a:rPr>
              <a:t> , пенициллин - лекарство от многих болезней)</a:t>
            </a:r>
            <a:endParaRPr lang="ru-RU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dirty="0" smtClean="0">
                <a:cs typeface="Times New Roman" pitchFamily="18" charset="0"/>
              </a:rPr>
              <a:t>используются в приготовлении пищевых продуктов.</a:t>
            </a:r>
            <a:endParaRPr lang="ru-RU" dirty="0"/>
          </a:p>
        </p:txBody>
      </p:sp>
      <p:pic>
        <p:nvPicPr>
          <p:cNvPr id="7170" name="Picture 2" descr="C:\Documents and Settings\User\Рабочий стол\Новая папка (7)\pl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3940" y="357166"/>
            <a:ext cx="4119560" cy="3232546"/>
          </a:xfrm>
          <a:prstGeom prst="rect">
            <a:avLst/>
          </a:prstGeom>
          <a:noFill/>
        </p:spPr>
      </p:pic>
      <p:pic>
        <p:nvPicPr>
          <p:cNvPr id="7171" name="Picture 3" descr="C:\Documents and Settings\User\Рабочий стол\Новая папка (7)\kak_udalit_plesen_so_st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4274943" cy="3248957"/>
          </a:xfrm>
          <a:prstGeom prst="rect">
            <a:avLst/>
          </a:prstGeom>
          <a:noFill/>
        </p:spPr>
      </p:pic>
      <p:pic>
        <p:nvPicPr>
          <p:cNvPr id="7172" name="Picture 4" descr="C:\Documents and Settings\User\Рабочий стол\Новая папка (7)\b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4071942"/>
            <a:ext cx="1567554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3600" dirty="0" smtClean="0"/>
              <a:t>Заключение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714356"/>
            <a:ext cx="79296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В ходе исследовательской работы я узнала, что такое плесень, как она распространяется, и что некоторые плесневые грибы вызывают болезни растений, животных и человека. Но есть и другие плесневые грибы: одни используют в сыроварении, а один из видов плесневых грибков выделяет антибактериальное вещество — пенициллин, который стал первым эффективным антибиотиком. Я узнала  много нового и интересного о плесени из книг, журналов и Интернета, поделилась полученными знаниями с одноклассниками.</a:t>
            </a:r>
            <a:endParaRPr lang="ru-RU" sz="1600" dirty="0"/>
          </a:p>
        </p:txBody>
      </p:sp>
      <p:pic>
        <p:nvPicPr>
          <p:cNvPr id="6146" name="Picture 2" descr="C:\Documents and Settings\User\Рабочий стол\Новая папка (7)\plexe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571744"/>
            <a:ext cx="5286412" cy="3964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/>
          </p:cNvSpPr>
          <p:nvPr/>
        </p:nvSpPr>
        <p:spPr bwMode="auto">
          <a:xfrm>
            <a:off x="457200" y="285728"/>
            <a:ext cx="822960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400" b="1" dirty="0">
                <a:latin typeface="Times New Roman" pitchFamily="18" charset="0"/>
              </a:rPr>
              <a:t>СПАСИБО  ЗА  ВНИМАНИЕ</a:t>
            </a:r>
            <a:r>
              <a:rPr lang="ru-RU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!</a:t>
            </a:r>
            <a:br>
              <a:rPr lang="ru-RU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ru-RU" sz="4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endParaRPr lang="ru-RU" sz="36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36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36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</a:rPr>
              <a:t>Будьте осторожны: рядом с вами может жить опасная плесень.</a:t>
            </a:r>
          </a:p>
          <a:p>
            <a:pPr algn="ctr">
              <a:defRPr/>
            </a:pPr>
            <a:endParaRPr lang="ru-RU" sz="40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БЕРЕГИТЕ   </a:t>
            </a:r>
            <a:r>
              <a:rPr lang="ru-RU" sz="4000" b="1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СВОЁ  </a:t>
            </a:r>
            <a:r>
              <a:rPr lang="ru-RU" sz="4000" b="1" dirty="0">
                <a:solidFill>
                  <a:srgbClr val="FF0000"/>
                </a:solidFill>
                <a:latin typeface="Arial Black" pitchFamily="34" charset="0"/>
              </a:rPr>
              <a:t>ЗДОРОВЬЕ!</a:t>
            </a:r>
          </a:p>
        </p:txBody>
      </p:sp>
      <p:pic>
        <p:nvPicPr>
          <p:cNvPr id="10242" name="Picture 2" descr="C:\Documents and Settings\User\Рабочий стол\Новая папка (7)\426522_f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214422"/>
            <a:ext cx="3053405" cy="20669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Список используемых источников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1.Анненков Н. «Ботанический словарь», издательство Москва, «Товарищество  научных изданий КМК» , 2002 год , 526 с.  </a:t>
            </a:r>
          </a:p>
          <a:p>
            <a:r>
              <a:rPr lang="ru-RU" dirty="0" smtClean="0"/>
              <a:t>2.Казьмин В.Д. «Плесень. Её грибки и споры», издательство «Феникс», 2010г., 128 стр.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3. </a:t>
            </a:r>
            <a:r>
              <a:rPr lang="ru-RU" dirty="0" err="1" smtClean="0"/>
              <a:t>Рудницкий</a:t>
            </a:r>
            <a:r>
              <a:rPr lang="ru-RU" dirty="0" smtClean="0"/>
              <a:t> Л.В. «Плесень – лекарство или яд?», издательство «Питер», 2010 г., 118 страниц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4. Ожегов С.И., Шведова Н.Ю. «Толковый словарь русского языка». Москва , 2010 г., 944 стр.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5.«Скрытая угроза человечеству» , газета «Тайны ХХ века», №27 сентябрь 2014 год</a:t>
            </a:r>
          </a:p>
          <a:p>
            <a:r>
              <a:rPr lang="ru-RU" dirty="0" smtClean="0"/>
              <a:t> 6. </a:t>
            </a:r>
            <a:r>
              <a:rPr lang="ru-RU" u="sng" dirty="0" smtClean="0">
                <a:hlinkClick r:id="rId2"/>
              </a:rPr>
              <a:t>http://gtegroup.ru/article/text_plesen.html</a:t>
            </a:r>
            <a:r>
              <a:rPr lang="ru-RU" dirty="0" smtClean="0"/>
              <a:t> - статья о плесени (текст фильма "Плесень")</a:t>
            </a:r>
            <a:endParaRPr lang="ru-RU" b="1" dirty="0" smtClean="0"/>
          </a:p>
          <a:p>
            <a:r>
              <a:rPr lang="ru-RU" dirty="0" smtClean="0"/>
              <a:t> </a:t>
            </a:r>
            <a:r>
              <a:rPr lang="en-US" dirty="0" smtClean="0"/>
              <a:t>7. </a:t>
            </a:r>
            <a:r>
              <a:rPr lang="en-US" u="sng" dirty="0" smtClean="0">
                <a:hlinkClick r:id="rId3"/>
              </a:rPr>
              <a:t>http://fishki.net/2084878-6-faktov-o-pleseni.html</a:t>
            </a:r>
            <a:r>
              <a:rPr lang="en-US" dirty="0" smtClean="0"/>
              <a:t> © Fishki.net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5929354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такое плесень?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48577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r>
              <a:rPr lang="ru-RU" sz="5100" b="1" dirty="0" smtClean="0"/>
              <a:t>ПЛЕСЕНЬ</a:t>
            </a:r>
            <a:r>
              <a:rPr lang="ru-RU" sz="5100" dirty="0" smtClean="0"/>
              <a:t> </a:t>
            </a:r>
          </a:p>
          <a:p>
            <a:endParaRPr lang="ru-RU" sz="2600" b="1" dirty="0" smtClean="0"/>
          </a:p>
          <a:p>
            <a:pPr>
              <a:buNone/>
            </a:pPr>
            <a:r>
              <a:rPr lang="ru-RU" sz="2600" dirty="0" smtClean="0"/>
              <a:t>   </a:t>
            </a:r>
            <a:r>
              <a:rPr lang="ru-RU" sz="2300" dirty="0" smtClean="0"/>
              <a:t>-  Образуемые особыми грибками налёты, скопляющиеся в виде расплывчатых пятен на чём-нибудь гниющем, сыром.</a:t>
            </a:r>
          </a:p>
          <a:p>
            <a:pPr>
              <a:buNone/>
            </a:pPr>
            <a:r>
              <a:rPr lang="ru-RU" altLang="ru-RU" sz="2300" b="1" dirty="0" smtClean="0"/>
              <a:t>                                                                    (толковый словарь Ожегова)</a:t>
            </a:r>
          </a:p>
          <a:p>
            <a:pPr>
              <a:buNone/>
            </a:pPr>
            <a:r>
              <a:rPr lang="ru-RU" altLang="ru-RU" sz="2300" b="1" dirty="0" smtClean="0"/>
              <a:t>     -</a:t>
            </a:r>
            <a:r>
              <a:rPr lang="ru-RU" sz="2300" dirty="0" smtClean="0"/>
              <a:t> Характерные пушистые или бархатистые грибные налеты различных окрасок, развивающиеся обычно на продуктах питания, растительных остатках, обоях, коже и др. предметах при соответствующих условиях влажности, температуры и т. п.</a:t>
            </a:r>
          </a:p>
          <a:p>
            <a:pPr>
              <a:buNone/>
            </a:pPr>
            <a:r>
              <a:rPr lang="ru-RU" sz="2300" dirty="0" smtClean="0"/>
              <a:t>                                                                    </a:t>
            </a:r>
            <a:r>
              <a:rPr lang="ru-RU" sz="2300" b="1" dirty="0" smtClean="0"/>
              <a:t>(ботанический словарь) </a:t>
            </a:r>
          </a:p>
          <a:p>
            <a:pPr>
              <a:buNone/>
            </a:pPr>
            <a:endParaRPr lang="ru-RU" sz="2300" dirty="0" smtClean="0"/>
          </a:p>
          <a:p>
            <a:pPr>
              <a:buNone/>
            </a:pPr>
            <a:r>
              <a:rPr lang="ru-RU" sz="2300" dirty="0" smtClean="0"/>
              <a:t>      Налет на поверхности субстрата (“плесень”) образован главным образом спороношениями грибов. Грибные нити (мицелий) пронизывают субстрат и разрушают его с помощью выделяемых ферментов. Окраска плесени различна: белая, серая, сизая, зеленая и других  цветов. </a:t>
            </a:r>
            <a:br>
              <a:rPr lang="ru-RU" sz="2300" dirty="0" smtClean="0"/>
            </a:br>
            <a:endParaRPr lang="ru-RU" altLang="ru-RU" sz="2300" b="1" dirty="0" smtClean="0"/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ru-RU" altLang="ru-RU" sz="2300" dirty="0" smtClean="0">
                <a:solidFill>
                  <a:srgbClr val="000000"/>
                </a:solidFill>
              </a:rPr>
              <a:t>Плесень появилась на земле около 200 млн. лет назад</a:t>
            </a:r>
            <a:endParaRPr lang="ru-RU" sz="2300" dirty="0"/>
          </a:p>
        </p:txBody>
      </p:sp>
      <p:pic>
        <p:nvPicPr>
          <p:cNvPr id="7170" name="Picture 2" descr="Картинки по запросу фото плесе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285728"/>
            <a:ext cx="2143140" cy="1469582"/>
          </a:xfrm>
          <a:prstGeom prst="rect">
            <a:avLst/>
          </a:prstGeom>
          <a:noFill/>
        </p:spPr>
      </p:pic>
      <p:pic>
        <p:nvPicPr>
          <p:cNvPr id="8194" name="Picture 2" descr="C:\Documents and Settings\User\Рабочий стол\Новая папка (7)\101152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643446"/>
            <a:ext cx="2214554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Какая бывает плесень?</a:t>
            </a:r>
            <a:br>
              <a:rPr lang="ru-RU" dirty="0" smtClean="0"/>
            </a:br>
            <a:r>
              <a:rPr lang="ru-RU" b="1" i="1" dirty="0" smtClean="0"/>
              <a:t>                  (опасная)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28802"/>
            <a:ext cx="8643998" cy="4500594"/>
          </a:xfrm>
        </p:spPr>
        <p:txBody>
          <a:bodyPr>
            <a:noAutofit/>
          </a:bodyPr>
          <a:lstStyle/>
          <a:p>
            <a:r>
              <a:rPr lang="ru-RU" sz="1600" dirty="0" smtClean="0"/>
              <a:t>Плесень – один из самых древних живых организмов на Земле. Она появилась 200 миллионов лет назад и научилась выживать в любых условиях: в радиации, арктических льдах и открытом космосе. Она спасает жизни и способна убить. </a:t>
            </a:r>
          </a:p>
          <a:p>
            <a:r>
              <a:rPr lang="ru-RU" sz="1600" dirty="0" smtClean="0"/>
              <a:t>Плесень сопровождает нас повсюду, она огромными колониями обитает в ванных, квартирах, вентиляционных шахтах, и что самое неприятное, в наших холодильниках. Поэтому люди привыкли просто ее не замечать. И зря. </a:t>
            </a:r>
            <a:br>
              <a:rPr lang="ru-RU" sz="1600" dirty="0" smtClean="0"/>
            </a:br>
            <a:r>
              <a:rPr lang="ru-RU" sz="1600" dirty="0" smtClean="0"/>
              <a:t>Помимо того, что микроскопический грибок способен уничтожать целые здания, он еще и ядовит для человеческого организма. В процессе роста он вырабатывает вещества, которые поражают легкие, кишечник, кожу. Их споры проникают в дыхательные пути и «оседают» внутри нас, открывая дорогу бактериям и вирусам. Аллергия – чуть ли не самое безобидное следствие проживания с плесенью в качестве соседа. Микроскопический грибок способен разрушать структуру ДНК и приводить к раковым заболеваниям. </a:t>
            </a:r>
            <a:br>
              <a:rPr lang="ru-RU" sz="1600" dirty="0" smtClean="0"/>
            </a:br>
            <a:r>
              <a:rPr lang="ru-RU" sz="1600" dirty="0" smtClean="0"/>
              <a:t>По словам ученых, плесень и её яд практически не выводятся из организма. Самой опасной, в данном случае, считается желтая плесень из рода аспергилл, которая «заводится» на молочных продуктах, рыбе и орехах. Она выделяет опасное вещество </a:t>
            </a:r>
            <a:r>
              <a:rPr lang="ru-RU" sz="1600" dirty="0" err="1" smtClean="0"/>
              <a:t>афлатоксин</a:t>
            </a:r>
            <a:r>
              <a:rPr lang="ru-RU" sz="1600" dirty="0" smtClean="0"/>
              <a:t>, которое накапливается в организме и через 10 лет может стать причиной онкологии печени. 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3074" name="Picture 2" descr="6 фактов о плесени плесень, фак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2500329" cy="1406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User\Рабочий стол\Новая папка (7)\deaf093099fa572646edf38a3366c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4643470" cy="3083555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Новая папка (7)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3938" y="3571876"/>
            <a:ext cx="3873499" cy="2905124"/>
          </a:xfrm>
          <a:prstGeom prst="rect">
            <a:avLst/>
          </a:prstGeom>
          <a:noFill/>
        </p:spPr>
      </p:pic>
      <p:pic>
        <p:nvPicPr>
          <p:cNvPr id="2052" name="Picture 4" descr="C:\Documents and Settings\User\Рабочий стол\Новая папка (7)\plesen-opasna-i-vyzyvaet-otravlenie-chelove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346" y="3707391"/>
            <a:ext cx="3741219" cy="2793443"/>
          </a:xfrm>
          <a:prstGeom prst="rect">
            <a:avLst/>
          </a:prstGeom>
          <a:noFill/>
        </p:spPr>
      </p:pic>
      <p:pic>
        <p:nvPicPr>
          <p:cNvPr id="2053" name="Picture 5" descr="C:\Documents and Settings\User\Рабочий стол\Новая папка (7)\osobenno-opasna-chernaya-ples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571480"/>
            <a:ext cx="2909900" cy="2216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Это важно знать!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               </a:t>
            </a:r>
            <a:r>
              <a:rPr lang="ru-RU" b="1" i="1" dirty="0" smtClean="0"/>
              <a:t>Непобедимая плесень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sz="2000" dirty="0" smtClean="0"/>
              <a:t>      Одно из основных и самых опасных свойств плесени является ее вездесущность. Микроскопические грибки способны выживать, без преувеличения, в любых условиях. Они прекрасно чувствуют себя среди арктических льдов, на радиоактивном саркофаге 4-го энергоблока Чернобыльской АЭС, и даже в открытом космосе.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37890" name="Picture 2" descr="6 удивительных фактов о плесе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972" y="285728"/>
            <a:ext cx="2678392" cy="1794523"/>
          </a:xfrm>
          <a:prstGeom prst="rect">
            <a:avLst/>
          </a:prstGeom>
          <a:noFill/>
        </p:spPr>
      </p:pic>
      <p:pic>
        <p:nvPicPr>
          <p:cNvPr id="5122" name="Picture 2" descr="C:\Documents and Settings\User\Рабочий стол\Новая папка (7)\plese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786190"/>
            <a:ext cx="4286280" cy="2859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521495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                                                                 Плесень и антибиотики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Пенициллин – первый в мире антибиотик, спасший жизни сотням тысяч военных во время Второй мировой войны, впервые был выведен британским бактериологом Александром Флемингом в 1928 году из штамма плесневого гриба вида </a:t>
            </a:r>
            <a:r>
              <a:rPr lang="ru-RU" dirty="0" err="1" smtClean="0"/>
              <a:t>Пенициллум</a:t>
            </a:r>
            <a:r>
              <a:rPr lang="ru-RU" dirty="0" smtClean="0"/>
              <a:t> </a:t>
            </a:r>
            <a:r>
              <a:rPr lang="ru-RU" dirty="0" err="1" smtClean="0"/>
              <a:t>нотатум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smtClean="0"/>
              <a:t>Как и в случае с большинством гениальных открытий, это произошло совершенно случайно. В одной из чашек Петри с бактериями стафилококка, в результате неправильного хранения завелась серо-зеленая плесень. Флеминг с удивлением обнаружил, что не убиваемые колонии стафилококков, унесшие столь много жизней во время Первой мировой, вокруг этой плесени просто растворились. Чудо-лекарство, от которого все раны военных затягивались буквально на глазах, было доработано уже во время Второй мировой. На вручение Нобелевской премии создателям панацеи – Флемингу, </a:t>
            </a:r>
            <a:r>
              <a:rPr lang="ru-RU" dirty="0" err="1" smtClean="0"/>
              <a:t>Чейну</a:t>
            </a:r>
            <a:r>
              <a:rPr lang="ru-RU" dirty="0" smtClean="0"/>
              <a:t> и </a:t>
            </a:r>
            <a:r>
              <a:rPr lang="ru-RU" dirty="0" err="1" smtClean="0"/>
              <a:t>Флори</a:t>
            </a:r>
            <a:r>
              <a:rPr lang="ru-RU" dirty="0" smtClean="0"/>
              <a:t> было сказано: «Для победы в войне пенициллин сделал больше, чем 25 дивизий!».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7969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Какая бывает плесень?</a:t>
            </a:r>
            <a:br>
              <a:rPr lang="ru-RU" dirty="0" smtClean="0"/>
            </a:br>
            <a:r>
              <a:rPr lang="ru-RU" b="1" i="1" dirty="0" smtClean="0"/>
              <a:t>                      (полезная)</a:t>
            </a:r>
            <a:endParaRPr lang="ru-RU" b="1" i="1" dirty="0"/>
          </a:p>
        </p:txBody>
      </p:sp>
      <p:pic>
        <p:nvPicPr>
          <p:cNvPr id="4098" name="Picture 2" descr="6 фактов о плесени плесень, фак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3500462" cy="1533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User\Рабочий стол\Новая папка (7)\slide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71744"/>
            <a:ext cx="5400662" cy="4050497"/>
          </a:xfrm>
          <a:prstGeom prst="rect">
            <a:avLst/>
          </a:prstGeom>
          <a:noFill/>
        </p:spPr>
      </p:pic>
      <p:pic>
        <p:nvPicPr>
          <p:cNvPr id="4099" name="Picture 3" descr="C:\Documents and Settings\User\Рабочий стол\Новая папка (7)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214818"/>
            <a:ext cx="2857500" cy="1600200"/>
          </a:xfrm>
          <a:prstGeom prst="rect">
            <a:avLst/>
          </a:prstGeom>
          <a:noFill/>
        </p:spPr>
      </p:pic>
      <p:pic>
        <p:nvPicPr>
          <p:cNvPr id="4100" name="Picture 4" descr="C:\Documents and Settings\User\Рабочий стол\Новая папка (7)\99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85729"/>
            <a:ext cx="4090984" cy="2670504"/>
          </a:xfrm>
          <a:prstGeom prst="rect">
            <a:avLst/>
          </a:prstGeom>
          <a:noFill/>
        </p:spPr>
      </p:pic>
      <p:pic>
        <p:nvPicPr>
          <p:cNvPr id="4102" name="Picture 6" descr="C:\Documents and Settings\User\Рабочий стол\Новая папка (7)\1445827531_b60473f4da10a09ae0152d6af3d5e8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0347" y="280989"/>
            <a:ext cx="3369297" cy="2243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      Какая бывает плесень?</a:t>
            </a:r>
            <a:br>
              <a:rPr lang="ru-RU" dirty="0" smtClean="0"/>
            </a:br>
            <a:r>
              <a:rPr lang="ru-RU" dirty="0" smtClean="0"/>
              <a:t>                          </a:t>
            </a:r>
            <a:r>
              <a:rPr lang="ru-RU" b="1" i="1" dirty="0" smtClean="0"/>
              <a:t>( благородная)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643998" cy="5000660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>                                                                        </a:t>
            </a:r>
            <a:r>
              <a:rPr lang="ru-RU" sz="4200" dirty="0" smtClean="0"/>
              <a:t>                   «Благородная» плесень</a:t>
            </a:r>
          </a:p>
          <a:p>
            <a:r>
              <a:rPr lang="ru-RU" sz="4200" dirty="0" smtClean="0"/>
              <a:t/>
            </a:r>
            <a:br>
              <a:rPr lang="ru-RU" sz="4200" dirty="0" smtClean="0"/>
            </a:br>
            <a:r>
              <a:rPr lang="ru-RU" sz="4200" dirty="0" smtClean="0"/>
              <a:t/>
            </a:r>
            <a:br>
              <a:rPr lang="ru-RU" sz="4200" dirty="0" smtClean="0"/>
            </a:br>
            <a:r>
              <a:rPr lang="ru-RU" sz="4200" dirty="0" smtClean="0"/>
              <a:t>Врачи настоятельно рекомендуют – если продукт начал плесневеть, его необходимо выбросить. Простое удаление пораженного участка ни к чему не приведет. Если это мягкие фрукты, хлеб или варенье, то грибница, скорее всего, распространилась на весь продукт.</a:t>
            </a:r>
            <a:br>
              <a:rPr lang="ru-RU" sz="4200" dirty="0" smtClean="0"/>
            </a:br>
            <a:r>
              <a:rPr lang="ru-RU" sz="4200" dirty="0" smtClean="0"/>
              <a:t>Но не вся плесень, что на продуктах опасна. Существует и съедобная плесень, с помощью которых человечество вот уже несколько веков изготавливает деликатесные </a:t>
            </a:r>
            <a:r>
              <a:rPr lang="ru-RU" sz="4200" dirty="0" err="1" smtClean="0"/>
              <a:t>голубые</a:t>
            </a:r>
            <a:r>
              <a:rPr lang="ru-RU" sz="4200" dirty="0" smtClean="0"/>
              <a:t> сыры и </a:t>
            </a:r>
            <a:r>
              <a:rPr lang="ru-RU" sz="4200" dirty="0" err="1" smtClean="0"/>
              <a:t>камамбер</a:t>
            </a:r>
            <a:r>
              <a:rPr lang="ru-RU" sz="4200" dirty="0" smtClean="0"/>
              <a:t>.</a:t>
            </a:r>
            <a:br>
              <a:rPr lang="ru-RU" sz="4200" dirty="0" smtClean="0"/>
            </a:br>
            <a:r>
              <a:rPr lang="ru-RU" sz="4200" dirty="0" smtClean="0"/>
              <a:t>В начале XV века французский король Карл VI дал жителям деревни Рокфор монопольное право на производство в местных известняковых пещерах сыра с одноименным названием. Технология практически не изменилась с того времени. Каждую головку сыра, изготовленного из овечьего молока, протыкают длинными иглами насквозь, чтобы в него могли попасть споры плесени. А стабильная высокая влажность и низкие температуры обеспечивают быстрый рост грибов.</a:t>
            </a:r>
            <a:br>
              <a:rPr lang="ru-RU" sz="4200" dirty="0" smtClean="0"/>
            </a:br>
            <a:r>
              <a:rPr lang="ru-RU" sz="4200" dirty="0" smtClean="0"/>
              <a:t>Другой популярный продукт, получаемый с помощью плесени – французское вино «</a:t>
            </a:r>
            <a:r>
              <a:rPr lang="ru-RU" sz="4200" dirty="0" err="1" smtClean="0"/>
              <a:t>Шато</a:t>
            </a:r>
            <a:r>
              <a:rPr lang="ru-RU" sz="4200" dirty="0" smtClean="0"/>
              <a:t> </a:t>
            </a:r>
            <a:r>
              <a:rPr lang="ru-RU" sz="4200" dirty="0" err="1" smtClean="0"/>
              <a:t>д’Икем</a:t>
            </a:r>
            <a:r>
              <a:rPr lang="ru-RU" sz="4200" dirty="0" smtClean="0"/>
              <a:t>». Для его изготовления виноград поражают «благородной гнилью» — грибком </a:t>
            </a:r>
            <a:r>
              <a:rPr lang="ru-RU" sz="4200" dirty="0" err="1" smtClean="0"/>
              <a:t>Бодритис</a:t>
            </a:r>
            <a:r>
              <a:rPr lang="ru-RU" sz="4200" dirty="0" smtClean="0"/>
              <a:t> </a:t>
            </a:r>
            <a:r>
              <a:rPr lang="ru-RU" sz="4200" dirty="0" err="1" smtClean="0"/>
              <a:t>Цинереа</a:t>
            </a:r>
            <a:r>
              <a:rPr lang="ru-RU" sz="4200" dirty="0" smtClean="0"/>
              <a:t>, из-за которого кожица ягоды утрачивает герметичность, сам плод сморщивается, но содержимое при этом становится более концентрированным. «</a:t>
            </a:r>
            <a:r>
              <a:rPr lang="ru-RU" sz="4200" dirty="0" err="1" smtClean="0"/>
              <a:t>Шато</a:t>
            </a:r>
            <a:r>
              <a:rPr lang="ru-RU" sz="4200" dirty="0" smtClean="0"/>
              <a:t> </a:t>
            </a:r>
            <a:r>
              <a:rPr lang="ru-RU" sz="4200" dirty="0" err="1" smtClean="0"/>
              <a:t>д’Икем</a:t>
            </a:r>
            <a:r>
              <a:rPr lang="ru-RU" sz="4200" dirty="0" smtClean="0"/>
              <a:t>», любимое вино русской аристократии XIX века, сегодня одно из самых дорогих вин </a:t>
            </a:r>
            <a:r>
              <a:rPr lang="ru-RU" dirty="0" smtClean="0"/>
              <a:t>мира.</a:t>
            </a:r>
          </a:p>
        </p:txBody>
      </p:sp>
      <p:pic>
        <p:nvPicPr>
          <p:cNvPr id="39938" name="Picture 2" descr="6 удивительных фактов о плесе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142852"/>
            <a:ext cx="2714644" cy="2054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786</Words>
  <Application>Microsoft Office PowerPoint</Application>
  <PresentationFormat>Экран (4:3)</PresentationFormat>
  <Paragraphs>103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Осторожно! Плесень!</vt:lpstr>
      <vt:lpstr>Слайд 2</vt:lpstr>
      <vt:lpstr>Что такое плесень?</vt:lpstr>
      <vt:lpstr>                    Какая бывает плесень?                   (опасная)</vt:lpstr>
      <vt:lpstr>Слайд 5</vt:lpstr>
      <vt:lpstr>                 Это важно знать!</vt:lpstr>
      <vt:lpstr>                            Какая бывает плесень?                       (полезная)</vt:lpstr>
      <vt:lpstr>Слайд 8</vt:lpstr>
      <vt:lpstr>                         Какая бывает плесень?                           ( благородная)   </vt:lpstr>
      <vt:lpstr>Слайд 10</vt:lpstr>
      <vt:lpstr>                            Какая бывает плесень?                           ( умная) </vt:lpstr>
      <vt:lpstr>Слайд 12</vt:lpstr>
      <vt:lpstr>Результаты моего эксперимента           На каких продуктах плесень растёт быстрее?</vt:lpstr>
      <vt:lpstr>Результаты моего наблюдения</vt:lpstr>
      <vt:lpstr>Результаты моего наблюдения</vt:lpstr>
      <vt:lpstr>Результаты моего наблюдения</vt:lpstr>
      <vt:lpstr>Сметана и хлеб быстрее  покрываются плесенью!</vt:lpstr>
      <vt:lpstr>Результаты моего наблюдения Наблюдение за появлением плесени на ягодах малины</vt:lpstr>
      <vt:lpstr>Результаты моего наблюдения</vt:lpstr>
      <vt:lpstr>Мои выводы</vt:lpstr>
      <vt:lpstr>Слайд 21</vt:lpstr>
      <vt:lpstr> Заключение</vt:lpstr>
      <vt:lpstr>Слайд 23</vt:lpstr>
      <vt:lpstr>Список используемых источников 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Плесень – друг  или  враг?</dc:title>
  <dc:creator>User</dc:creator>
  <cp:lastModifiedBy>User</cp:lastModifiedBy>
  <cp:revision>42</cp:revision>
  <dcterms:created xsi:type="dcterms:W3CDTF">2017-01-29T11:17:31Z</dcterms:created>
  <dcterms:modified xsi:type="dcterms:W3CDTF">2018-03-24T16:47:24Z</dcterms:modified>
</cp:coreProperties>
</file>