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1C07-099D-40E1-926E-4C995AD2B09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FD74-A2E8-46FD-8B84-E37183AFAD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5FD74-A2E8-46FD-8B84-E37183AFAD4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3F15-3C2C-4C44-AAE9-97C20D936EFF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2DE2-A817-448F-ABA3-EE1C60EA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984A"/>
              </a:clrFrom>
              <a:clrTo>
                <a:srgbClr val="E4984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8289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Advokat Modern" pitchFamily="2" charset="0"/>
              </a:rPr>
              <a:t>Тип круглые черви</a:t>
            </a:r>
            <a:endParaRPr lang="ru-RU" sz="8000" b="1" dirty="0">
              <a:solidFill>
                <a:srgbClr val="00B050"/>
              </a:solidFill>
              <a:latin typeface="Advokat Modern" pitchFamily="2" charset="0"/>
            </a:endParaRPr>
          </a:p>
        </p:txBody>
      </p:sp>
      <p:pic>
        <p:nvPicPr>
          <p:cNvPr id="1034" name="Picture 10" descr="http://life-pics.ru/uploads/posts/2014-10/1414605248_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5DDC7"/>
              </a:clrFrom>
              <a:clrTo>
                <a:srgbClr val="C5DD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700808"/>
            <a:ext cx="3703268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cf.ppt-online.org/files1/slide/o/O1c8VuHsglQybWP9SJetikMh752m0dxjLqKDANFIv/slide-56.jpg"/>
          <p:cNvPicPr>
            <a:picLocks noChangeAspect="1" noChangeArrowheads="1"/>
          </p:cNvPicPr>
          <p:nvPr/>
        </p:nvPicPr>
        <p:blipFill>
          <a:blip r:embed="rId5" cstate="print"/>
          <a:srcRect l="15251" t="25489" r="12972" b="13885"/>
          <a:stretch>
            <a:fillRect/>
          </a:stretch>
        </p:blipFill>
        <p:spPr bwMode="auto">
          <a:xfrm rot="5400000">
            <a:off x="-60590" y="2732998"/>
            <a:ext cx="3952134" cy="289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0251" y="4797152"/>
            <a:ext cx="49458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Выполнила ученица 7 «В» класса</a:t>
            </a:r>
          </a:p>
          <a:p>
            <a:pPr algn="ctr"/>
            <a:r>
              <a:rPr lang="ru-RU" sz="2000" b="1" dirty="0" smtClean="0"/>
              <a:t>МАОУ СОШ № 40</a:t>
            </a:r>
          </a:p>
          <a:p>
            <a:pPr algn="ctr"/>
            <a:r>
              <a:rPr lang="ru-RU" sz="2000" b="1" dirty="0" smtClean="0"/>
              <a:t>г.Каменск-Уральский,  Свердловской обл.</a:t>
            </a:r>
          </a:p>
          <a:p>
            <a:pPr algn="ctr"/>
            <a:r>
              <a:rPr lang="ru-RU" sz="2000" b="1" dirty="0" smtClean="0"/>
              <a:t>Костюшкина Елизавета Михайловна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9" y="571480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паразитических нематод наиболее опасны для человека </a:t>
            </a:r>
            <a:r>
              <a:rPr lang="ru-RU" sz="2400" b="1" i="1" dirty="0" smtClean="0"/>
              <a:t>власоглав</a:t>
            </a:r>
            <a:r>
              <a:rPr lang="ru-RU" sz="2000" b="1" dirty="0" smtClean="0"/>
              <a:t>, </a:t>
            </a:r>
            <a:r>
              <a:rPr lang="ru-RU" sz="2400" b="1" i="1" dirty="0" smtClean="0"/>
              <a:t>свайник двенадцатипёрстной кишки, человеческая аскарида, детская острица, трихинелла, нитчатка</a:t>
            </a:r>
            <a:r>
              <a:rPr lang="ru-RU" sz="2000" b="1" dirty="0" smtClean="0"/>
              <a:t>. Избежать заражения паразитическими нематодами можно, соблюдая правила личной гигиены.</a:t>
            </a:r>
            <a:endParaRPr lang="ru-RU" sz="2000" b="1" dirty="0"/>
          </a:p>
        </p:txBody>
      </p:sp>
      <p:pic>
        <p:nvPicPr>
          <p:cNvPr id="3074" name="Picture 2" descr="http://www.medicalj.ru/images/infekcii/trihocefalez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02009"/>
            <a:ext cx="4000528" cy="208904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13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Власоглав</a:t>
            </a:r>
            <a:endParaRPr lang="ru-RU" sz="2000" b="1" dirty="0"/>
          </a:p>
        </p:txBody>
      </p:sp>
      <p:pic>
        <p:nvPicPr>
          <p:cNvPr id="3076" name="Picture 4" descr="http://microbak.ru/wp-content/uploads/2017/12/trixinella-p3-768x255.jpg"/>
          <p:cNvPicPr>
            <a:picLocks noChangeAspect="1" noChangeArrowheads="1"/>
          </p:cNvPicPr>
          <p:nvPr/>
        </p:nvPicPr>
        <p:blipFill>
          <a:blip r:embed="rId4" cstate="print"/>
          <a:srcRect l="50782"/>
          <a:stretch>
            <a:fillRect/>
          </a:stretch>
        </p:blipFill>
        <p:spPr bwMode="auto">
          <a:xfrm>
            <a:off x="4572000" y="3214686"/>
            <a:ext cx="4029052" cy="271803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214810" y="5929330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Личинки трихинеллы в мышцах животного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Почвенные нематоды разлагают сложные соединения на более простые. Многие нематоды паразитируют на культурных растениях и наносят значительный ущерб сельскому хозяйству.</a:t>
            </a:r>
            <a:endParaRPr lang="ru-RU" sz="2000" b="1" dirty="0"/>
          </a:p>
        </p:txBody>
      </p:sp>
      <p:pic>
        <p:nvPicPr>
          <p:cNvPr id="2050" name="Picture 2" descr="https://moyasotka.com/wp-content/uploads/2017/07/tsisty-nematod-na-kornyah-zemlya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286280" cy="28575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357694"/>
            <a:ext cx="435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Цисты нематод на корнях земляники</a:t>
            </a:r>
            <a:endParaRPr lang="ru-RU" sz="2000" b="1" dirty="0"/>
          </a:p>
        </p:txBody>
      </p:sp>
      <p:pic>
        <p:nvPicPr>
          <p:cNvPr id="2052" name="Picture 4" descr="https://marsu.ru/science/libr/resours/ecofisiologia%20stressa/image/big_DomRast-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496"/>
            <a:ext cx="4233840" cy="324847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072206"/>
            <a:ext cx="2853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Нематоды на растениях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pic>
        <p:nvPicPr>
          <p:cNvPr id="2048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60648"/>
            <a:ext cx="8501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Чем Круглые черви отличаются от Плоских? На самом деле различия между этими двумя типами животных довольно заметные. Для начала стоит упомянуть о форме тела — в поперечном разрезе Плоские черви имеют сплюснутое тело. Другое существенное отличие — это первичная полость тела, которая отсутствует у представителей Плоских червей. Кроме того, у Нематод уже появляется сквозная пищеварительная система. Стоит отметить, что Плоские черви — </a:t>
            </a:r>
            <a:r>
              <a:rPr lang="ru-RU" sz="2400" b="1" dirty="0" smtClean="0"/>
              <a:t>гермафродиты.</a:t>
            </a:r>
            <a:endParaRPr lang="ru-RU" sz="2400" b="1" dirty="0"/>
          </a:p>
        </p:txBody>
      </p:sp>
      <p:pic>
        <p:nvPicPr>
          <p:cNvPr id="5" name="Picture 8" descr="https://upload.wikimedia.org/wikipedia/commons/thumb/1/1e/Pseudoceros_dimidiatus.jpg/530px-Pseudoceros_dimidi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9065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vashipitomcy.ru/_pu/21/09558370.jpg"/>
          <p:cNvPicPr>
            <a:picLocks noChangeAspect="1" noChangeArrowheads="1"/>
          </p:cNvPicPr>
          <p:nvPr/>
        </p:nvPicPr>
        <p:blipFill>
          <a:blip r:embed="rId4" cstate="print"/>
          <a:srcRect b="13553"/>
          <a:stretch>
            <a:fillRect/>
          </a:stretch>
        </p:blipFill>
        <p:spPr bwMode="auto">
          <a:xfrm>
            <a:off x="4716016" y="3717032"/>
            <a:ext cx="3943735" cy="27363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33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Тип:</a:t>
            </a:r>
            <a:r>
              <a:rPr lang="ru-RU" dirty="0" smtClean="0"/>
              <a:t> </a:t>
            </a:r>
            <a:r>
              <a:rPr lang="ru-RU" sz="2800" b="1" dirty="0" smtClean="0"/>
              <a:t>Круглые черви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214422"/>
            <a:ext cx="14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Класс: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143248"/>
            <a:ext cx="157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Нематоды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1428736"/>
            <a:ext cx="2532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Брюхоресничные</a:t>
            </a:r>
            <a:br>
              <a:rPr lang="ru-RU" sz="2400" b="1" dirty="0" smtClean="0"/>
            </a:br>
            <a:r>
              <a:rPr lang="ru-RU" sz="2400" b="1" dirty="0" smtClean="0"/>
              <a:t>           черви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2714620"/>
            <a:ext cx="175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Коловратки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2285992"/>
            <a:ext cx="1739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Волосатики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1357298"/>
            <a:ext cx="113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Другие</a:t>
            </a:r>
            <a:endParaRPr lang="ru-RU" sz="2400" b="1" dirty="0"/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rot="10800000" flipV="1">
            <a:off x="3194942" y="857232"/>
            <a:ext cx="66267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714744" y="1500174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321967" y="175020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750595" y="1750207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>
            <a:off x="6000760" y="785794"/>
            <a:ext cx="63909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172" name="Picture 4" descr="https://parazitsos.ru/wp-content/uploads/2017/01/Kolovra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3131751" cy="23383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4" name="Picture 6" descr="https://fshoke.com/wp-content/uploads/2015/05/parazit-volosatiki-konskij-volos-700x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73016"/>
            <a:ext cx="3240360" cy="21571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" name="Picture 4" descr="http://fen.nsu.ru/posob/zbp/7/img/7_2_1.jpg"/>
          <p:cNvPicPr>
            <a:picLocks noChangeAspect="1" noChangeArrowheads="1"/>
          </p:cNvPicPr>
          <p:nvPr/>
        </p:nvPicPr>
        <p:blipFill>
          <a:blip r:embed="rId5" cstate="print"/>
          <a:srcRect l="9000" t="10458" r="3999" b="5876"/>
          <a:stretch>
            <a:fillRect/>
          </a:stretch>
        </p:blipFill>
        <p:spPr bwMode="auto">
          <a:xfrm>
            <a:off x="467544" y="1916832"/>
            <a:ext cx="2088232" cy="152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215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Название довольно много говорит о строении представителей этого типа — в поперечном разрезе они имеют круглые </a:t>
            </a:r>
            <a:r>
              <a:rPr lang="ru-RU" sz="2400" b="1" dirty="0" smtClean="0"/>
              <a:t>очертание.</a:t>
            </a:r>
            <a:r>
              <a:rPr lang="ru-RU" sz="2400" b="1" dirty="0"/>
              <a:t> Что касается размеров этих организмов, то они значительно варьируются — от микроскопического (80 мкм), до почти гигантского (более 8 метров у паразитов кита). Их тело состоит их кожно-мускульного </a:t>
            </a:r>
            <a:r>
              <a:rPr lang="ru-RU" sz="2400" b="1" dirty="0" smtClean="0"/>
              <a:t>мешка. Кожа </a:t>
            </a:r>
            <a:r>
              <a:rPr lang="ru-RU" sz="2400" b="1" dirty="0"/>
              <a:t>сверху покрыта плотным слоем кутикулы, которая вырабатывается эпителием внешних </a:t>
            </a:r>
            <a:r>
              <a:rPr lang="ru-RU" sz="2400" b="1" dirty="0" smtClean="0"/>
              <a:t>покровов</a:t>
            </a:r>
            <a:endParaRPr lang="ru-RU" sz="2400" b="1" dirty="0"/>
          </a:p>
        </p:txBody>
      </p:sp>
      <p:pic>
        <p:nvPicPr>
          <p:cNvPr id="5126" name="Picture 6" descr="http://shag.com.ua/dovidnik-mistite/15014_html_18c41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8650282" cy="254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pic>
        <p:nvPicPr>
          <p:cNvPr id="4102" name="Picture 6" descr="https://studfiles.net/html/2706/387/html_2J9efKdkyr.y6g8/img-OTtD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7482728" cy="3324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714884"/>
            <a:ext cx="606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Поперечный разрез самки аскариды.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pic>
        <p:nvPicPr>
          <p:cNvPr id="19460" name="Picture 4" descr="https://fs00.infourok.ru/images/doc/240/191699/4/hello_html_1b4fa1bb.png"/>
          <p:cNvPicPr>
            <a:picLocks noChangeAspect="1" noChangeArrowheads="1"/>
          </p:cNvPicPr>
          <p:nvPr/>
        </p:nvPicPr>
        <p:blipFill>
          <a:blip r:embed="rId3" cstate="print"/>
          <a:srcRect t="13496"/>
          <a:stretch>
            <a:fillRect/>
          </a:stretch>
        </p:blipFill>
        <p:spPr bwMode="auto">
          <a:xfrm>
            <a:off x="428596" y="785794"/>
            <a:ext cx="8261070" cy="36337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4714884"/>
            <a:ext cx="5211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Строение самки круглого червя.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Пищеварительная система круглых червей похожа на трубку, сквозная. Она начинается ротовой полостью, переходит в пищевод, затем в переднюю, среднюю и заканчивается задней кишкой, открывающейся на заднем конце тела с брюшной стороны.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214290"/>
            <a:ext cx="2414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Питание: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429132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Органы дыхания отсутствуют, осуществляется всей поверхностью тела. Есть анаэробы.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3571876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Дыхание: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4660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Кровообращение: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Кровеносная система отсутствует, питательные вещества и кислород транспортирует тканевая и полостная жидкости.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2071678"/>
            <a:ext cx="3142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Выделение: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928934"/>
            <a:ext cx="497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Имеется выделительное отверстие.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500438"/>
            <a:ext cx="3760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Размножение: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42913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Круглые черви раздельнополые. Размножение половое, внутреннее. Половые органы развиты. Характерно высокая численность потомства.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РАЗНООБРАЗИЕ КРУГЛЫХ ЧЕРВЕЙ: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Коловратки</a:t>
            </a:r>
            <a:r>
              <a:rPr lang="ru-RU" dirty="0" smtClean="0"/>
              <a:t> </a:t>
            </a:r>
            <a:r>
              <a:rPr lang="ru-RU" sz="2000" b="1" dirty="0" smtClean="0"/>
              <a:t>– водные животные размером с инфузорию. Среди них есть виды, имеющие приспособление к жизни на суше . Они могут выдерживать полное высыхание, не погибая, переносить очень низкие (-270°С) и высокие (+100°С) температуры.</a:t>
            </a:r>
            <a:endParaRPr lang="ru-RU" sz="2000" b="1" dirty="0"/>
          </a:p>
        </p:txBody>
      </p:sp>
      <p:pic>
        <p:nvPicPr>
          <p:cNvPr id="6148" name="Picture 4" descr="https://i.ytimg.com/vi/1QW1Jwf_QBs/hqdefault.jpg"/>
          <p:cNvPicPr>
            <a:picLocks noChangeAspect="1" noChangeArrowheads="1"/>
          </p:cNvPicPr>
          <p:nvPr/>
        </p:nvPicPr>
        <p:blipFill>
          <a:blip r:embed="rId3" cstate="print"/>
          <a:srcRect l="20313" t="22917" r="17187" b="20833"/>
          <a:stretch>
            <a:fillRect/>
          </a:stretch>
        </p:blipFill>
        <p:spPr bwMode="auto">
          <a:xfrm>
            <a:off x="500034" y="2730693"/>
            <a:ext cx="3786214" cy="255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animalsfoto.com/photo/19/19dd726b354aa7aa1f7e44d930ad8b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2" y="2643182"/>
            <a:ext cx="4484673" cy="322896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83582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 </a:t>
            </a:r>
            <a:r>
              <a:rPr lang="ru-RU" sz="2400" b="1" i="1" dirty="0" smtClean="0"/>
              <a:t>волосатикам</a:t>
            </a:r>
            <a:r>
              <a:rPr lang="ru-RU" sz="2000" b="1" dirty="0" smtClean="0"/>
              <a:t> принадлежит небольшая группа червей, паразитирующих главным образом в насекомых. После выхода из хозяина они какое-то время живут в водоёме и оставляют там своё потомство. Вопреки народному поверью, волосатики никогда не заражают человека и домашних животных.</a:t>
            </a:r>
            <a:endParaRPr lang="ru-RU" sz="2000" b="1" dirty="0"/>
          </a:p>
        </p:txBody>
      </p:sp>
      <p:pic>
        <p:nvPicPr>
          <p:cNvPr id="5122" name="Picture 2" descr="http://quibbll.com/wp-content/uploads/2015/12/parazity_Quibbl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3857652" cy="289323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http://2.bp.blogspot.com/-EkXcfYq3AYc/UarGQe8mzkI/AAAAAAAAAE4/V6d2MJNdINQ/s1600/E8ED706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25322"/>
            <a:ext cx="4214801" cy="31611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435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Тип круглые черви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круглые черви</dc:title>
  <dc:creator>nord</dc:creator>
  <cp:lastModifiedBy>123</cp:lastModifiedBy>
  <cp:revision>9</cp:revision>
  <dcterms:created xsi:type="dcterms:W3CDTF">2018-03-24T14:42:40Z</dcterms:created>
  <dcterms:modified xsi:type="dcterms:W3CDTF">2018-03-30T10:45:08Z</dcterms:modified>
</cp:coreProperties>
</file>