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66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1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3B22-DC88-4B62-BDAD-98E0D7E5D76B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A6B50-088B-4C85-B94F-7B708B5735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16227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3B22-DC88-4B62-BDAD-98E0D7E5D76B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A6B50-088B-4C85-B94F-7B708B5735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1595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3B22-DC88-4B62-BDAD-98E0D7E5D76B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A6B50-088B-4C85-B94F-7B708B5735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28420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3B22-DC88-4B62-BDAD-98E0D7E5D76B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A6B50-088B-4C85-B94F-7B708B5735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56007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3B22-DC88-4B62-BDAD-98E0D7E5D76B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A6B50-088B-4C85-B94F-7B708B5735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02085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3B22-DC88-4B62-BDAD-98E0D7E5D76B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A6B50-088B-4C85-B94F-7B708B5735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89775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3B22-DC88-4B62-BDAD-98E0D7E5D76B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A6B50-088B-4C85-B94F-7B708B5735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60254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3B22-DC88-4B62-BDAD-98E0D7E5D76B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A6B50-088B-4C85-B94F-7B708B5735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0926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3B22-DC88-4B62-BDAD-98E0D7E5D76B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A6B50-088B-4C85-B94F-7B708B5735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71064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3B22-DC88-4B62-BDAD-98E0D7E5D76B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A6B50-088B-4C85-B94F-7B708B5735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03160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3B22-DC88-4B62-BDAD-98E0D7E5D76B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A6B50-088B-4C85-B94F-7B708B5735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1320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63B22-DC88-4B62-BDAD-98E0D7E5D76B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A6B50-088B-4C85-B94F-7B708B5735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53415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8411" y="222069"/>
            <a:ext cx="6048102" cy="33840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ngSong" panose="02010609060101010101" pitchFamily="49" charset="-122"/>
                <a:ea typeface="FangSong" panose="02010609060101010101" pitchFamily="49" charset="-122"/>
              </a:rPr>
              <a:t>БАЛЕТ</a:t>
            </a:r>
            <a:br>
              <a:rPr lang="ru-RU" sz="8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ngSong" panose="02010609060101010101" pitchFamily="49" charset="-122"/>
                <a:ea typeface="FangSong" panose="02010609060101010101" pitchFamily="49" charset="-122"/>
              </a:rPr>
            </a:br>
            <a:r>
              <a:rPr lang="ru-RU" sz="8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ngSong" panose="02010609060101010101" pitchFamily="49" charset="-122"/>
                <a:ea typeface="FangSong" panose="02010609060101010101" pitchFamily="49" charset="-122"/>
              </a:rPr>
              <a:t/>
            </a:r>
            <a:br>
              <a:rPr lang="ru-RU" sz="8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ngSong" panose="02010609060101010101" pitchFamily="49" charset="-122"/>
                <a:ea typeface="FangSong" panose="02010609060101010101" pitchFamily="49" charset="-122"/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FangSong" panose="02010609060101010101" pitchFamily="49" charset="-122"/>
              </a:rPr>
              <a:t>Выполнила   ученица  7 «В» класса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FangSong" panose="02010609060101010101" pitchFamily="49" charset="-122"/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FangSong" panose="02010609060101010101" pitchFamily="49" charset="-122"/>
              </a:rPr>
              <a:t>МАОУ  СОШ № 40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FangSong" panose="02010609060101010101" pitchFamily="49" charset="-122"/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FangSong" panose="02010609060101010101" pitchFamily="49" charset="-122"/>
              </a:rPr>
              <a:t>г.Каменск-Уральский  Свердловской  обл.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FangSong" panose="02010609060101010101" pitchFamily="49" charset="-122"/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FangSong" panose="02010609060101010101" pitchFamily="49" charset="-122"/>
              </a:rPr>
              <a:t>Костюшкина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FangSong" panose="02010609060101010101" pitchFamily="49" charset="-122"/>
              </a:rPr>
              <a:t>Елизавета Михайловна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437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2067505" cy="66970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428" y="128790"/>
            <a:ext cx="11050073" cy="1172918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chemeClr val="bg1"/>
                </a:solidFill>
              </a:rPr>
              <a:t>«Мы хотим не просто танцевать, а говорить танцем»</a:t>
            </a:r>
            <a:br>
              <a:rPr lang="ru-RU" sz="3600" b="1" i="1" dirty="0" smtClean="0">
                <a:solidFill>
                  <a:schemeClr val="bg1"/>
                </a:solidFill>
              </a:rPr>
            </a:br>
            <a:r>
              <a:rPr lang="ru-RU" sz="3600" b="1" i="1" dirty="0" smtClean="0">
                <a:solidFill>
                  <a:schemeClr val="bg1"/>
                </a:solidFill>
              </a:rPr>
              <a:t>                                                                                                   Г. Уланова</a:t>
            </a:r>
            <a:endParaRPr lang="ru-RU" sz="3600" b="1" i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73127" y="1548618"/>
            <a:ext cx="3810905" cy="49014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88887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8196" y="365125"/>
            <a:ext cx="9035603" cy="2455348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Что такое балет?</a:t>
            </a:r>
            <a:br>
              <a:rPr lang="ru-RU" sz="2800" b="1" i="1" dirty="0" smtClean="0">
                <a:solidFill>
                  <a:srgbClr val="002060"/>
                </a:solidFill>
              </a:rPr>
            </a:br>
            <a:r>
              <a:rPr lang="ru-RU" sz="2800" b="1" i="1" dirty="0" smtClean="0">
                <a:solidFill>
                  <a:srgbClr val="002060"/>
                </a:solidFill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</a:rPr>
            </a:br>
            <a:r>
              <a:rPr lang="ru-RU" sz="2000" b="1" i="1" dirty="0" smtClean="0">
                <a:solidFill>
                  <a:srgbClr val="002060"/>
                </a:solidFill>
              </a:rPr>
              <a:t>Это музыкально-театральный жанр, в котором тесно переплелись несколько видов искусств. Так, музыка, танец, живопись, драматическое и изобразительное искусство объединяются между собой, выстраивая слаженный спектакль, разворачивающийся перед публикой на театральной сцене. В переводе с итальянского, слово «балет» означает – «танцую»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972" y="2676043"/>
            <a:ext cx="2918675" cy="38921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846" y="2820473"/>
            <a:ext cx="2353996" cy="36447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2314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6530" y="365125"/>
            <a:ext cx="9177270" cy="3215202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solidFill>
                  <a:srgbClr val="002060"/>
                </a:solidFill>
              </a:rPr>
              <a:t>Когда возник балет?</a:t>
            </a:r>
            <a:br>
              <a:rPr lang="ru-RU" sz="3100" b="1" i="1" dirty="0" smtClean="0">
                <a:solidFill>
                  <a:srgbClr val="002060"/>
                </a:solidFill>
              </a:rPr>
            </a:br>
            <a:r>
              <a:rPr lang="ru-RU" sz="2000" b="1" i="1" dirty="0" smtClean="0">
                <a:solidFill>
                  <a:srgbClr val="002060"/>
                </a:solidFill>
              </a:rPr>
              <a:t/>
            </a:r>
            <a:br>
              <a:rPr lang="ru-RU" sz="2000" b="1" i="1" dirty="0" smtClean="0">
                <a:solidFill>
                  <a:srgbClr val="002060"/>
                </a:solidFill>
              </a:rPr>
            </a:br>
            <a:r>
              <a:rPr lang="ru-RU" sz="2000" b="1" i="1" dirty="0" smtClean="0">
                <a:solidFill>
                  <a:srgbClr val="002060"/>
                </a:solidFill>
              </a:rPr>
              <a:t>Первое упоминание о балете относится к XV веку, сохранились сведения, что придворный учитель танцев Доменико да Пьяченца предложил для очередного бала объединить несколько танцев, написав к ним торжественный финал и обозначив, как балет.</a:t>
            </a:r>
            <a:br>
              <a:rPr lang="ru-RU" sz="2000" b="1" i="1" dirty="0" smtClean="0">
                <a:solidFill>
                  <a:srgbClr val="002060"/>
                </a:solidFill>
              </a:rPr>
            </a:br>
            <a:r>
              <a:rPr lang="ru-RU" sz="2000" b="1" i="1" dirty="0" smtClean="0">
                <a:solidFill>
                  <a:srgbClr val="002060"/>
                </a:solidFill>
              </a:rPr>
              <a:t>Однако, сам жанр возник немного позднее в Италии. Точкой отсчета признан 1581 год, именно в это время в Париже Бальтазарини поставил свой спектакль на основе танца и музыки. В XVII веке, популярность получают смешанные представления (опера-балет).  При этом, большее значение в таких постановках отводится именно музыке, а не танцу. Лишь благодаря реформаторской работе балетмейстера из Франции Жан Жоржа Новера жанр приобретает классические очертания со своим «хореографическим языком».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74395" y="3145569"/>
            <a:ext cx="4443210" cy="29350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0777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7590" y="263738"/>
            <a:ext cx="10658341" cy="6755248"/>
          </a:xfrm>
        </p:spPr>
        <p:txBody>
          <a:bodyPr>
            <a:noAutofit/>
          </a:bodyPr>
          <a:lstStyle/>
          <a:p>
            <a:r>
              <a:rPr lang="ru-RU" sz="1800" b="1" i="1" dirty="0" smtClean="0">
                <a:solidFill>
                  <a:srgbClr val="002060"/>
                </a:solidFill>
              </a:rPr>
              <a:t/>
            </a:r>
            <a:br>
              <a:rPr lang="ru-RU" sz="1800" b="1" i="1" dirty="0" smtClean="0">
                <a:solidFill>
                  <a:srgbClr val="002060"/>
                </a:solidFill>
              </a:rPr>
            </a:br>
            <a:r>
              <a:rPr lang="ru-RU" sz="1800" b="1" i="1" dirty="0">
                <a:solidFill>
                  <a:srgbClr val="002060"/>
                </a:solidFill>
              </a:rPr>
              <a:t/>
            </a:r>
            <a:br>
              <a:rPr lang="ru-RU" sz="1800" b="1" i="1" dirty="0">
                <a:solidFill>
                  <a:srgbClr val="002060"/>
                </a:solidFill>
              </a:rPr>
            </a:br>
            <a:r>
              <a:rPr lang="ru-RU" sz="1800" b="1" i="1" dirty="0" smtClean="0">
                <a:solidFill>
                  <a:srgbClr val="002060"/>
                </a:solidFill>
              </a:rPr>
              <a:t/>
            </a:r>
            <a:br>
              <a:rPr lang="ru-RU" sz="1800" b="1" i="1" dirty="0" smtClean="0">
                <a:solidFill>
                  <a:srgbClr val="002060"/>
                </a:solidFill>
              </a:rPr>
            </a:br>
            <a:r>
              <a:rPr lang="ru-RU" sz="2800" b="1" i="1" dirty="0" smtClean="0">
                <a:solidFill>
                  <a:srgbClr val="002060"/>
                </a:solidFill>
              </a:rPr>
              <a:t>Становление жанра в России</a:t>
            </a:r>
            <a:br>
              <a:rPr lang="ru-RU" sz="2800" b="1" i="1" dirty="0" smtClean="0">
                <a:solidFill>
                  <a:srgbClr val="002060"/>
                </a:solidFill>
              </a:rPr>
            </a:br>
            <a:r>
              <a:rPr lang="ru-RU" sz="1800" b="1" i="1" dirty="0" smtClean="0">
                <a:solidFill>
                  <a:srgbClr val="002060"/>
                </a:solidFill>
              </a:rPr>
              <a:t/>
            </a:r>
            <a:br>
              <a:rPr lang="ru-RU" sz="1800" b="1" i="1" dirty="0" smtClean="0">
                <a:solidFill>
                  <a:srgbClr val="002060"/>
                </a:solidFill>
              </a:rPr>
            </a:br>
            <a:r>
              <a:rPr lang="ru-RU" sz="1800" b="1" i="1" dirty="0" smtClean="0">
                <a:solidFill>
                  <a:srgbClr val="002060"/>
                </a:solidFill>
              </a:rPr>
              <a:t>Сохранились сведения, что первое представление «Балет об Орфее и Эвридике», было представлено в феврале 1673 года при дворе царя Алексея Михайловича. Большой вклад в формирование жанра внес талантливейший балетмейстер Шарль-Луи Дидло. Однако, настоящим реформатором принято считать знаменитого композитора П. И. Чайковского. Именно в его творчестве происходит становление романтического балета. П. И. Чайковский уделил особое внимание именно музыке, превратив ее из сопровождающего элемента в мощный инструмент, помогающий танцу тонко улавливать и раскрывать эмоции и чувства. Композитор преобразовал форму балетной музыки, а также выстроил единое симфоническое развитие.</a:t>
            </a:r>
            <a:br>
              <a:rPr lang="ru-RU" sz="1800" b="1" i="1" dirty="0" smtClean="0">
                <a:solidFill>
                  <a:srgbClr val="002060"/>
                </a:solidFill>
              </a:rPr>
            </a:br>
            <a:r>
              <a:rPr lang="ru-RU" sz="1800" b="1" i="1" dirty="0">
                <a:solidFill>
                  <a:srgbClr val="002060"/>
                </a:solidFill>
              </a:rPr>
              <a:t/>
            </a:r>
            <a:br>
              <a:rPr lang="ru-RU" sz="1800" b="1" i="1" dirty="0">
                <a:solidFill>
                  <a:srgbClr val="002060"/>
                </a:solidFill>
              </a:rPr>
            </a:br>
            <a:r>
              <a:rPr lang="ru-RU" sz="1800" b="1" i="1" dirty="0" smtClean="0">
                <a:solidFill>
                  <a:srgbClr val="002060"/>
                </a:solidFill>
              </a:rPr>
              <a:t>                                                                     </a:t>
            </a:r>
            <a:br>
              <a:rPr lang="ru-RU" sz="1800" b="1" i="1" dirty="0" smtClean="0">
                <a:solidFill>
                  <a:srgbClr val="002060"/>
                </a:solidFill>
              </a:rPr>
            </a:br>
            <a:r>
              <a:rPr lang="ru-RU" sz="1800" b="1" i="1" dirty="0">
                <a:solidFill>
                  <a:srgbClr val="002060"/>
                </a:solidFill>
              </a:rPr>
              <a:t/>
            </a:r>
            <a:br>
              <a:rPr lang="ru-RU" sz="1800" b="1" i="1" dirty="0">
                <a:solidFill>
                  <a:srgbClr val="002060"/>
                </a:solidFill>
              </a:rPr>
            </a:br>
            <a:r>
              <a:rPr lang="ru-RU" sz="1800" b="1" i="1" dirty="0" smtClean="0">
                <a:solidFill>
                  <a:srgbClr val="002060"/>
                </a:solidFill>
              </a:rPr>
              <a:t>                                                              </a:t>
            </a:r>
            <a:br>
              <a:rPr lang="ru-RU" sz="1800" b="1" i="1" dirty="0" smtClean="0">
                <a:solidFill>
                  <a:srgbClr val="002060"/>
                </a:solidFill>
              </a:rPr>
            </a:br>
            <a:r>
              <a:rPr lang="ru-RU" sz="1800" b="1" i="1" dirty="0">
                <a:solidFill>
                  <a:srgbClr val="002060"/>
                </a:solidFill>
              </a:rPr>
              <a:t/>
            </a:r>
            <a:br>
              <a:rPr lang="ru-RU" sz="1800" b="1" i="1" dirty="0">
                <a:solidFill>
                  <a:srgbClr val="002060"/>
                </a:solidFill>
              </a:rPr>
            </a:br>
            <a:r>
              <a:rPr lang="ru-RU" sz="3200" b="1" i="1" dirty="0" smtClean="0">
                <a:solidFill>
                  <a:srgbClr val="002060"/>
                </a:solidFill>
              </a:rPr>
              <a:t>                                     Петр Ильич</a:t>
            </a:r>
            <a:br>
              <a:rPr lang="ru-RU" sz="3200" b="1" i="1" dirty="0" smtClean="0">
                <a:solidFill>
                  <a:srgbClr val="002060"/>
                </a:solidFill>
              </a:rPr>
            </a:br>
            <a:r>
              <a:rPr lang="ru-RU" sz="3200" b="1" i="1" dirty="0">
                <a:solidFill>
                  <a:srgbClr val="002060"/>
                </a:solidFill>
              </a:rPr>
              <a:t> </a:t>
            </a:r>
            <a:r>
              <a:rPr lang="ru-RU" sz="3200" b="1" i="1" dirty="0" smtClean="0">
                <a:solidFill>
                  <a:srgbClr val="002060"/>
                </a:solidFill>
              </a:rPr>
              <a:t>                                   Чайковский</a:t>
            </a:r>
            <a:br>
              <a:rPr lang="ru-RU" sz="3200" b="1" i="1" dirty="0" smtClean="0">
                <a:solidFill>
                  <a:srgbClr val="002060"/>
                </a:solidFill>
              </a:rPr>
            </a:br>
            <a:r>
              <a:rPr lang="ru-RU" sz="3200" b="1" i="1" dirty="0">
                <a:solidFill>
                  <a:srgbClr val="002060"/>
                </a:solidFill>
              </a:rPr>
              <a:t/>
            </a:r>
            <a:br>
              <a:rPr lang="ru-RU" sz="3200" b="1" i="1" dirty="0">
                <a:solidFill>
                  <a:srgbClr val="002060"/>
                </a:solidFill>
              </a:rPr>
            </a:br>
            <a:r>
              <a:rPr lang="ru-RU" sz="1800" b="1" i="1" dirty="0" smtClean="0">
                <a:solidFill>
                  <a:srgbClr val="002060"/>
                </a:solidFill>
              </a:rPr>
              <a:t/>
            </a:r>
            <a:br>
              <a:rPr lang="ru-RU" sz="1800" b="1" i="1" dirty="0" smtClean="0">
                <a:solidFill>
                  <a:srgbClr val="002060"/>
                </a:solidFill>
              </a:rPr>
            </a:br>
            <a:r>
              <a:rPr lang="ru-RU" sz="1800" b="1" i="1" dirty="0">
                <a:solidFill>
                  <a:srgbClr val="002060"/>
                </a:solidFill>
              </a:rPr>
              <a:t/>
            </a:r>
            <a:br>
              <a:rPr lang="ru-RU" sz="1800" b="1" i="1" dirty="0">
                <a:solidFill>
                  <a:srgbClr val="002060"/>
                </a:solidFill>
              </a:rPr>
            </a:br>
            <a:r>
              <a:rPr lang="ru-RU" sz="1800" b="1" i="1" dirty="0" smtClean="0">
                <a:solidFill>
                  <a:srgbClr val="002060"/>
                </a:solidFill>
              </a:rPr>
              <a:t/>
            </a:r>
            <a:br>
              <a:rPr lang="ru-RU" sz="1800" b="1" i="1" dirty="0" smtClean="0">
                <a:solidFill>
                  <a:srgbClr val="002060"/>
                </a:solidFill>
              </a:rPr>
            </a:br>
            <a:r>
              <a:rPr lang="ru-RU" sz="1800" b="1" i="1" dirty="0">
                <a:solidFill>
                  <a:srgbClr val="002060"/>
                </a:solidFill>
              </a:rPr>
              <a:t/>
            </a:r>
            <a:br>
              <a:rPr lang="ru-RU" sz="1800" b="1" i="1" dirty="0">
                <a:solidFill>
                  <a:srgbClr val="002060"/>
                </a:solidFill>
              </a:rPr>
            </a:br>
            <a:r>
              <a:rPr lang="ru-RU" sz="1800" b="1" i="1" dirty="0" smtClean="0">
                <a:solidFill>
                  <a:srgbClr val="002060"/>
                </a:solidFill>
              </a:rPr>
              <a:t/>
            </a:r>
            <a:br>
              <a:rPr lang="ru-RU" sz="1800" b="1" i="1" dirty="0" smtClean="0">
                <a:solidFill>
                  <a:srgbClr val="002060"/>
                </a:solidFill>
              </a:rPr>
            </a:br>
            <a:r>
              <a:rPr lang="ru-RU" sz="1800" b="1" i="1" dirty="0">
                <a:solidFill>
                  <a:srgbClr val="002060"/>
                </a:solidFill>
              </a:rPr>
              <a:t/>
            </a:r>
            <a:br>
              <a:rPr lang="ru-RU" sz="1800" b="1" i="1" dirty="0">
                <a:solidFill>
                  <a:srgbClr val="002060"/>
                </a:solidFill>
              </a:rPr>
            </a:br>
            <a:r>
              <a:rPr lang="ru-RU" sz="1800" b="1" i="1" dirty="0" smtClean="0">
                <a:solidFill>
                  <a:srgbClr val="002060"/>
                </a:solidFill>
              </a:rPr>
              <a:t/>
            </a:r>
            <a:br>
              <a:rPr lang="ru-RU" sz="1800" b="1" i="1" dirty="0" smtClean="0">
                <a:solidFill>
                  <a:srgbClr val="002060"/>
                </a:solidFill>
              </a:rPr>
            </a:br>
            <a:r>
              <a:rPr lang="ru-RU" sz="1800" b="1" i="1" dirty="0">
                <a:solidFill>
                  <a:srgbClr val="002060"/>
                </a:solidFill>
              </a:rPr>
              <a:t/>
            </a:r>
            <a:br>
              <a:rPr lang="ru-RU" sz="1800" b="1" i="1" dirty="0">
                <a:solidFill>
                  <a:srgbClr val="002060"/>
                </a:solidFill>
              </a:rPr>
            </a:br>
            <a:endParaRPr lang="ru-RU" sz="1800" b="1" i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44756" y="2895384"/>
            <a:ext cx="3394960" cy="34644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/>
          <a:srcRect l="3193" t="20094" r="54413" b="3098"/>
          <a:stretch/>
        </p:blipFill>
        <p:spPr>
          <a:xfrm rot="21341065">
            <a:off x="2009104" y="3268871"/>
            <a:ext cx="1999878" cy="27174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52636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8789"/>
            <a:ext cx="10515600" cy="6478073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Кто такая балерина?</a:t>
            </a:r>
            <a:br>
              <a:rPr lang="ru-RU" sz="2800" b="1" i="1" dirty="0" smtClean="0">
                <a:solidFill>
                  <a:srgbClr val="002060"/>
                </a:solidFill>
              </a:rPr>
            </a:br>
            <a:r>
              <a:rPr lang="ru-RU" sz="1800" b="1" i="1" dirty="0" smtClean="0">
                <a:solidFill>
                  <a:srgbClr val="002060"/>
                </a:solidFill>
              </a:rPr>
              <a:t/>
            </a:r>
            <a:br>
              <a:rPr lang="ru-RU" sz="1800" b="1" i="1" dirty="0" smtClean="0">
                <a:solidFill>
                  <a:srgbClr val="002060"/>
                </a:solidFill>
              </a:rPr>
            </a:br>
            <a:r>
              <a:rPr lang="ru-RU" sz="1800" b="1" i="1" dirty="0" smtClean="0">
                <a:solidFill>
                  <a:srgbClr val="002060"/>
                </a:solidFill>
              </a:rPr>
              <a:t>Балеринами раньше называли вовсе не всех, кто танцует в балете. Это высшее звание, которое получали танцовщицы по достижению определенной суммы артистических заслуг, а также через несколько лет после работы в театре. Изначально всех кто выпускался из Театрального училища принимали танцовщицами кордебалета, за редким исключением – солистками. Некоторым из них удавалось достигнуть звания балерины через два-три года работы, некоторым – только перед пенсией. </a:t>
            </a:r>
            <a:br>
              <a:rPr lang="ru-RU" sz="1800" b="1" i="1" dirty="0" smtClean="0">
                <a:solidFill>
                  <a:srgbClr val="002060"/>
                </a:solidFill>
              </a:rPr>
            </a:br>
            <a:r>
              <a:rPr lang="ru-RU" sz="1800" b="1" i="1" dirty="0">
                <a:solidFill>
                  <a:srgbClr val="002060"/>
                </a:solidFill>
              </a:rPr>
              <a:t/>
            </a:r>
            <a:br>
              <a:rPr lang="ru-RU" sz="1800" b="1" i="1" dirty="0">
                <a:solidFill>
                  <a:srgbClr val="002060"/>
                </a:solidFill>
              </a:rPr>
            </a:br>
            <a:r>
              <a:rPr lang="ru-RU" sz="1800" b="1" i="1" dirty="0" smtClean="0">
                <a:solidFill>
                  <a:srgbClr val="002060"/>
                </a:solidFill>
              </a:rPr>
              <a:t/>
            </a:r>
            <a:br>
              <a:rPr lang="ru-RU" sz="1800" b="1" i="1" dirty="0" smtClean="0">
                <a:solidFill>
                  <a:srgbClr val="002060"/>
                </a:solidFill>
              </a:rPr>
            </a:br>
            <a:r>
              <a:rPr lang="ru-RU" sz="1800" b="1" i="1" dirty="0">
                <a:solidFill>
                  <a:srgbClr val="002060"/>
                </a:solidFill>
              </a:rPr>
              <a:t/>
            </a:r>
            <a:br>
              <a:rPr lang="ru-RU" sz="1800" b="1" i="1" dirty="0">
                <a:solidFill>
                  <a:srgbClr val="002060"/>
                </a:solidFill>
              </a:rPr>
            </a:br>
            <a:r>
              <a:rPr lang="ru-RU" sz="1800" b="1" i="1" dirty="0" smtClean="0">
                <a:solidFill>
                  <a:srgbClr val="002060"/>
                </a:solidFill>
              </a:rPr>
              <a:t/>
            </a:r>
            <a:br>
              <a:rPr lang="ru-RU" sz="1800" b="1" i="1" dirty="0" smtClean="0">
                <a:solidFill>
                  <a:srgbClr val="002060"/>
                </a:solidFill>
              </a:rPr>
            </a:br>
            <a:r>
              <a:rPr lang="ru-RU" sz="1800" b="1" i="1" dirty="0">
                <a:solidFill>
                  <a:srgbClr val="002060"/>
                </a:solidFill>
              </a:rPr>
              <a:t/>
            </a:r>
            <a:br>
              <a:rPr lang="ru-RU" sz="1800" b="1" i="1" dirty="0">
                <a:solidFill>
                  <a:srgbClr val="002060"/>
                </a:solidFill>
              </a:rPr>
            </a:br>
            <a:r>
              <a:rPr lang="ru-RU" sz="1800" b="1" i="1" dirty="0" smtClean="0">
                <a:solidFill>
                  <a:srgbClr val="002060"/>
                </a:solidFill>
              </a:rPr>
              <a:t/>
            </a:r>
            <a:br>
              <a:rPr lang="ru-RU" sz="1800" b="1" i="1" dirty="0" smtClean="0">
                <a:solidFill>
                  <a:srgbClr val="002060"/>
                </a:solidFill>
              </a:rPr>
            </a:br>
            <a:r>
              <a:rPr lang="ru-RU" sz="1800" b="1" i="1" dirty="0">
                <a:solidFill>
                  <a:srgbClr val="002060"/>
                </a:solidFill>
              </a:rPr>
              <a:t/>
            </a:r>
            <a:br>
              <a:rPr lang="ru-RU" sz="1800" b="1" i="1" dirty="0">
                <a:solidFill>
                  <a:srgbClr val="002060"/>
                </a:solidFill>
              </a:rPr>
            </a:br>
            <a:r>
              <a:rPr lang="ru-RU" sz="1800" b="1" i="1" dirty="0" smtClean="0">
                <a:solidFill>
                  <a:srgbClr val="002060"/>
                </a:solidFill>
              </a:rPr>
              <a:t/>
            </a:r>
            <a:br>
              <a:rPr lang="ru-RU" sz="1800" b="1" i="1" dirty="0" smtClean="0">
                <a:solidFill>
                  <a:srgbClr val="002060"/>
                </a:solidFill>
              </a:rPr>
            </a:br>
            <a:r>
              <a:rPr lang="ru-RU" sz="1800" b="1" i="1" dirty="0">
                <a:solidFill>
                  <a:srgbClr val="002060"/>
                </a:solidFill>
              </a:rPr>
              <a:t/>
            </a:r>
            <a:br>
              <a:rPr lang="ru-RU" sz="1800" b="1" i="1" dirty="0">
                <a:solidFill>
                  <a:srgbClr val="002060"/>
                </a:solidFill>
              </a:rPr>
            </a:br>
            <a:r>
              <a:rPr lang="ru-RU" sz="1800" b="1" i="1" dirty="0" smtClean="0">
                <a:solidFill>
                  <a:srgbClr val="002060"/>
                </a:solidFill>
              </a:rPr>
              <a:t/>
            </a:r>
            <a:br>
              <a:rPr lang="ru-RU" sz="1800" b="1" i="1" dirty="0" smtClean="0">
                <a:solidFill>
                  <a:srgbClr val="002060"/>
                </a:solidFill>
              </a:rPr>
            </a:br>
            <a:r>
              <a:rPr lang="ru-RU" sz="1800" b="1" i="1" dirty="0" smtClean="0">
                <a:solidFill>
                  <a:srgbClr val="002060"/>
                </a:solidFill>
              </a:rPr>
              <a:t/>
            </a:r>
            <a:br>
              <a:rPr lang="ru-RU" sz="1800" b="1" i="1" dirty="0" smtClean="0">
                <a:solidFill>
                  <a:srgbClr val="002060"/>
                </a:solidFill>
              </a:rPr>
            </a:br>
            <a:r>
              <a:rPr lang="ru-RU" sz="1800" b="1" i="1" dirty="0" smtClean="0">
                <a:solidFill>
                  <a:srgbClr val="002060"/>
                </a:solidFill>
              </a:rPr>
              <a:t>                    </a:t>
            </a:r>
            <a:br>
              <a:rPr lang="ru-RU" sz="1800" b="1" i="1" dirty="0" smtClean="0">
                <a:solidFill>
                  <a:srgbClr val="002060"/>
                </a:solidFill>
              </a:rPr>
            </a:br>
            <a:r>
              <a:rPr lang="ru-RU" sz="1800" b="1" i="1" dirty="0">
                <a:solidFill>
                  <a:srgbClr val="002060"/>
                </a:solidFill>
              </a:rPr>
              <a:t/>
            </a:r>
            <a:br>
              <a:rPr lang="ru-RU" sz="1800" b="1" i="1" dirty="0">
                <a:solidFill>
                  <a:srgbClr val="002060"/>
                </a:solidFill>
              </a:rPr>
            </a:br>
            <a:r>
              <a:rPr lang="ru-RU" sz="1800" b="1" i="1" dirty="0" smtClean="0">
                <a:solidFill>
                  <a:srgbClr val="002060"/>
                </a:solidFill>
              </a:rPr>
              <a:t/>
            </a:r>
            <a:br>
              <a:rPr lang="ru-RU" sz="1800" b="1" i="1" dirty="0" smtClean="0">
                <a:solidFill>
                  <a:srgbClr val="002060"/>
                </a:solidFill>
              </a:rPr>
            </a:br>
            <a:r>
              <a:rPr lang="ru-RU" sz="1800" b="1" i="1" dirty="0" smtClean="0">
                <a:solidFill>
                  <a:srgbClr val="002060"/>
                </a:solidFill>
              </a:rPr>
              <a:t/>
            </a:r>
            <a:br>
              <a:rPr lang="ru-RU" sz="1800" b="1" i="1" dirty="0" smtClean="0">
                <a:solidFill>
                  <a:srgbClr val="002060"/>
                </a:solidFill>
              </a:rPr>
            </a:br>
            <a:r>
              <a:rPr lang="ru-RU" sz="1800" b="1" i="1" dirty="0" smtClean="0">
                <a:solidFill>
                  <a:srgbClr val="002060"/>
                </a:solidFill>
              </a:rPr>
              <a:t> Анна Павлова                           Галина Уланова                        Мая Плисецкая                       Екатерина Максимова</a:t>
            </a:r>
            <a:r>
              <a:rPr lang="ru-RU" sz="1800" b="1" i="1" dirty="0">
                <a:solidFill>
                  <a:srgbClr val="002060"/>
                </a:solidFill>
              </a:rPr>
              <a:t/>
            </a:r>
            <a:br>
              <a:rPr lang="ru-RU" sz="1800" b="1" i="1" dirty="0">
                <a:solidFill>
                  <a:srgbClr val="002060"/>
                </a:solidFill>
              </a:rPr>
            </a:br>
            <a:endParaRPr lang="ru-RU" sz="1800" b="1" i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57304" y="2544858"/>
            <a:ext cx="2113410" cy="31543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6360" y="2568077"/>
            <a:ext cx="2272920" cy="30784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/>
          <a:srcRect l="2901" t="2052" r="3804" b="11661"/>
          <a:stretch/>
        </p:blipFill>
        <p:spPr>
          <a:xfrm>
            <a:off x="730695" y="2515402"/>
            <a:ext cx="2264764" cy="31837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314926" y="2605381"/>
            <a:ext cx="2038874" cy="30583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48134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189444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Основные компоненты</a:t>
            </a:r>
            <a:br>
              <a:rPr lang="ru-RU" sz="2800" b="1" i="1" dirty="0" smtClean="0">
                <a:solidFill>
                  <a:srgbClr val="002060"/>
                </a:solidFill>
              </a:rPr>
            </a:br>
            <a:r>
              <a:rPr lang="ru-RU" sz="2000" b="1" i="1" dirty="0" smtClean="0">
                <a:solidFill>
                  <a:srgbClr val="002060"/>
                </a:solidFill>
              </a:rPr>
              <a:t/>
            </a:r>
            <a:br>
              <a:rPr lang="ru-RU" sz="2000" b="1" i="1" dirty="0" smtClean="0">
                <a:solidFill>
                  <a:srgbClr val="002060"/>
                </a:solidFill>
              </a:rPr>
            </a:br>
            <a:r>
              <a:rPr lang="ru-RU" sz="2000" b="1" i="1" dirty="0" smtClean="0">
                <a:solidFill>
                  <a:srgbClr val="002060"/>
                </a:solidFill>
              </a:rPr>
              <a:t>Главными составляющими балета являются классический танец, характерный танец и пантомима. Классический танец берет начало еще во Франции. Он невероятно пластичен и изящен. Сольные танцы называются вариациями и адажио. Например, хорошо всем известное Адажио из балета «Лебединое озеро» П. И. Чайковского. Причем эти номера могут быть и в ансамблевых танцах.</a:t>
            </a:r>
            <a:br>
              <a:rPr lang="ru-RU" sz="2000" b="1" i="1" dirty="0" smtClean="0">
                <a:solidFill>
                  <a:srgbClr val="002060"/>
                </a:solidFill>
              </a:rPr>
            </a:br>
            <a:r>
              <a:rPr lang="ru-RU" sz="2000" b="1" i="1" dirty="0" smtClean="0">
                <a:solidFill>
                  <a:srgbClr val="002060"/>
                </a:solidFill>
              </a:rPr>
              <a:t>Помимо солистов, участие в действии принимает кордебалет, который создает массовые сцены.</a:t>
            </a:r>
            <a:br>
              <a:rPr lang="ru-RU" sz="2000" b="1" i="1" dirty="0" smtClean="0">
                <a:solidFill>
                  <a:srgbClr val="002060"/>
                </a:solidFill>
              </a:rPr>
            </a:br>
            <a:r>
              <a:rPr lang="ru-RU" sz="2000" b="1" i="1" dirty="0" smtClean="0">
                <a:solidFill>
                  <a:srgbClr val="002060"/>
                </a:solidFill>
              </a:rPr>
              <a:t>Зачастую танцы кордебалета относятся к характерным. Например, «Испанский» танец из «Лебединого озера». Этим термином обозначают народные танцы, введенные в спектакль.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22544" y="3131193"/>
            <a:ext cx="3352927" cy="2446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06" y="3131193"/>
            <a:ext cx="3026271" cy="3564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248" y="3131193"/>
            <a:ext cx="3857625" cy="27622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4769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26</Words>
  <Application>Microsoft Office PowerPoint</Application>
  <PresentationFormat>Произвольный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БАЛЕТ  Выполнила   ученица  7 «В» класса МАОУ  СОШ № 40 г.Каменск-Уральский  Свердловской  обл. Костюшкина Елизавета Михайловна</vt:lpstr>
      <vt:lpstr>«Мы хотим не просто танцевать, а говорить танцем»                                                                                                    Г. Уланова</vt:lpstr>
      <vt:lpstr>Что такое балет?  Это музыкально-театральный жанр, в котором тесно переплелись несколько видов искусств. Так, музыка, танец, живопись, драматическое и изобразительное искусство объединяются между собой, выстраивая слаженный спектакль, разворачивающийся перед публикой на театральной сцене. В переводе с итальянского, слово «балет» означает – «танцую»</vt:lpstr>
      <vt:lpstr>Когда возник балет?  Первое упоминание о балете относится к XV веку, сохранились сведения, что придворный учитель танцев Доменико да Пьяченца предложил для очередного бала объединить несколько танцев, написав к ним торжественный финал и обозначив, как балет. Однако, сам жанр возник немного позднее в Италии. Точкой отсчета признан 1581 год, именно в это время в Париже Бальтазарини поставил свой спектакль на основе танца и музыки. В XVII веке, популярность получают смешанные представления (опера-балет).  При этом, большее значение в таких постановках отводится именно музыке, а не танцу. Лишь благодаря реформаторской работе балетмейстера из Франции Жан Жоржа Новера жанр приобретает классические очертания со своим «хореографическим языком».</vt:lpstr>
      <vt:lpstr>   Становление жанра в России  Сохранились сведения, что первое представление «Балет об Орфее и Эвридике», было представлено в феврале 1673 года при дворе царя Алексея Михайловича. Большой вклад в формирование жанра внес талантливейший балетмейстер Шарль-Луи Дидло. Однако, настоящим реформатором принято считать знаменитого композитора П. И. Чайковского. Именно в его творчестве происходит становление романтического балета. П. И. Чайковский уделил особое внимание именно музыке, превратив ее из сопровождающего элемента в мощный инструмент, помогающий танцу тонко улавливать и раскрывать эмоции и чувства. Композитор преобразовал форму балетной музыки, а также выстроил единое симфоническое развитие.                                                                                                                                                                              Петр Ильич                                     Чайковский          </vt:lpstr>
      <vt:lpstr>Кто такая балерина?  Балеринами раньше называли вовсе не всех, кто танцует в балете. Это высшее звание, которое получали танцовщицы по достижению определенной суммы артистических заслуг, а также через несколько лет после работы в театре. Изначально всех кто выпускался из Театрального училища принимали танцовщицами кордебалета, за редким исключением – солистками. Некоторым из них удавалось достигнуть звания балерины через два-три года работы, некоторым – только перед пенсией.                                      Анна Павлова                           Галина Уланова                        Мая Плисецкая                       Екатерина Максимова </vt:lpstr>
      <vt:lpstr>Основные компоненты  Главными составляющими балета являются классический танец, характерный танец и пантомима. Классический танец берет начало еще во Франции. Он невероятно пластичен и изящен. Сольные танцы называются вариациями и адажио. Например, хорошо всем известное Адажио из балета «Лебединое озеро» П. И. Чайковского. Причем эти номера могут быть и в ансамблевых танцах. Помимо солистов, участие в действии принимает кордебалет, который создает массовые сцены. Зачастую танцы кордебалета относятся к характерным. Например, «Испанский» танец из «Лебединого озера». Этим термином обозначают народные танцы, введенные в спектакль.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костюшкина</dc:creator>
  <cp:lastModifiedBy>123</cp:lastModifiedBy>
  <cp:revision>29</cp:revision>
  <dcterms:created xsi:type="dcterms:W3CDTF">2018-02-13T03:53:19Z</dcterms:created>
  <dcterms:modified xsi:type="dcterms:W3CDTF">2018-03-28T10:10:55Z</dcterms:modified>
</cp:coreProperties>
</file>