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45E8B7-1896-4C8E-9FF3-71B9ECA7D57B}"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A64326-9F1F-48FF-BE20-81BB79C9007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45E8B7-1896-4C8E-9FF3-71B9ECA7D57B}"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A64326-9F1F-48FF-BE20-81BB79C9007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45E8B7-1896-4C8E-9FF3-71B9ECA7D57B}"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A64326-9F1F-48FF-BE20-81BB79C9007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45E8B7-1896-4C8E-9FF3-71B9ECA7D57B}"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A64326-9F1F-48FF-BE20-81BB79C9007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45E8B7-1896-4C8E-9FF3-71B9ECA7D57B}"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A64326-9F1F-48FF-BE20-81BB79C9007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45E8B7-1896-4C8E-9FF3-71B9ECA7D57B}" type="datetimeFigureOut">
              <a:rPr lang="ru-RU" smtClean="0"/>
              <a:pPr/>
              <a:t>28.03.2018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A64326-9F1F-48FF-BE20-81BB79C9007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45E8B7-1896-4C8E-9FF3-71B9ECA7D57B}" type="datetimeFigureOut">
              <a:rPr lang="ru-RU" smtClean="0"/>
              <a:pPr/>
              <a:t>28.03.2018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A64326-9F1F-48FF-BE20-81BB79C9007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45E8B7-1896-4C8E-9FF3-71B9ECA7D57B}" type="datetimeFigureOut">
              <a:rPr lang="ru-RU" smtClean="0"/>
              <a:pPr/>
              <a:t>28.03.2018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A64326-9F1F-48FF-BE20-81BB79C9007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45E8B7-1896-4C8E-9FF3-71B9ECA7D57B}" type="datetimeFigureOut">
              <a:rPr lang="ru-RU" smtClean="0"/>
              <a:pPr/>
              <a:t>28.03.2018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A64326-9F1F-48FF-BE20-81BB79C9007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45E8B7-1896-4C8E-9FF3-71B9ECA7D57B}" type="datetimeFigureOut">
              <a:rPr lang="ru-RU" smtClean="0"/>
              <a:pPr/>
              <a:t>28.03.2018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A64326-9F1F-48FF-BE20-81BB79C9007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45E8B7-1896-4C8E-9FF3-71B9ECA7D57B}" type="datetimeFigureOut">
              <a:rPr lang="ru-RU" smtClean="0"/>
              <a:pPr/>
              <a:t>28.03.2018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A64326-9F1F-48FF-BE20-81BB79C9007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5E8B7-1896-4C8E-9FF3-71B9ECA7D57B}" type="datetimeFigureOut">
              <a:rPr lang="ru-RU" smtClean="0"/>
              <a:pPr/>
              <a:t>28.03.2018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64326-9F1F-48FF-BE20-81BB79C9007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2d.by/wallpapers/s/sero-biryuzovyy_fon.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Заголовок 1"/>
          <p:cNvSpPr>
            <a:spLocks noGrp="1"/>
          </p:cNvSpPr>
          <p:nvPr>
            <p:ph type="ctrTitle"/>
          </p:nvPr>
        </p:nvSpPr>
        <p:spPr>
          <a:xfrm>
            <a:off x="611560" y="332656"/>
            <a:ext cx="7772400" cy="5616624"/>
          </a:xfrm>
        </p:spPr>
        <p:txBody>
          <a:bodyPr/>
          <a:lstStyle/>
          <a:p>
            <a:r>
              <a:rPr lang="ru-RU" b="1" dirty="0" smtClean="0">
                <a:solidFill>
                  <a:srgbClr val="FF0000"/>
                </a:solidFill>
              </a:rPr>
              <a:t>Амазонка,</a:t>
            </a:r>
            <a:br>
              <a:rPr lang="ru-RU" b="1" dirty="0" smtClean="0">
                <a:solidFill>
                  <a:srgbClr val="FF0000"/>
                </a:solidFill>
              </a:rPr>
            </a:br>
            <a:r>
              <a:rPr lang="ru-RU" b="1" dirty="0" smtClean="0">
                <a:solidFill>
                  <a:srgbClr val="FF0000"/>
                </a:solidFill>
              </a:rPr>
              <a:t>Амазонская низменность.</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endParaRPr lang="ru-RU" b="1" dirty="0">
              <a:solidFill>
                <a:srgbClr val="FF0000"/>
              </a:solidFill>
            </a:endParaRPr>
          </a:p>
        </p:txBody>
      </p:sp>
      <p:pic>
        <p:nvPicPr>
          <p:cNvPr id="11272" name="Picture 8" descr="http://chert-poberi.ru/wp-content/uploads/proga/111/images1/201709/igor4-03091710560156_2.jpg"/>
          <p:cNvPicPr>
            <a:picLocks noChangeAspect="1" noChangeArrowheads="1"/>
          </p:cNvPicPr>
          <p:nvPr/>
        </p:nvPicPr>
        <p:blipFill>
          <a:blip r:embed="rId3" cstate="print"/>
          <a:srcRect/>
          <a:stretch>
            <a:fillRect/>
          </a:stretch>
        </p:blipFill>
        <p:spPr bwMode="auto">
          <a:xfrm>
            <a:off x="179512" y="1772816"/>
            <a:ext cx="8712968" cy="4824536"/>
          </a:xfrm>
          <a:prstGeom prst="rect">
            <a:avLst/>
          </a:prstGeom>
          <a:ln>
            <a:noFill/>
          </a:ln>
          <a:effectLst>
            <a:softEdge rad="112500"/>
          </a:effectLst>
        </p:spPr>
      </p:pic>
      <p:sp>
        <p:nvSpPr>
          <p:cNvPr id="3" name="Подзаголовок 2"/>
          <p:cNvSpPr>
            <a:spLocks noGrp="1"/>
          </p:cNvSpPr>
          <p:nvPr>
            <p:ph type="subTitle" idx="1"/>
          </p:nvPr>
        </p:nvSpPr>
        <p:spPr>
          <a:xfrm>
            <a:off x="683568" y="4581128"/>
            <a:ext cx="7344816" cy="1944216"/>
          </a:xfrm>
        </p:spPr>
        <p:txBody>
          <a:bodyPr>
            <a:noAutofit/>
          </a:bodyPr>
          <a:lstStyle/>
          <a:p>
            <a:pPr>
              <a:spcBef>
                <a:spcPts val="0"/>
              </a:spcBef>
            </a:pPr>
            <a:r>
              <a:rPr lang="ru-RU" sz="2800" b="1" dirty="0" smtClean="0">
                <a:solidFill>
                  <a:schemeClr val="bg1"/>
                </a:solidFill>
              </a:rPr>
              <a:t>Выполнила ученица   7 «В» класса</a:t>
            </a:r>
          </a:p>
          <a:p>
            <a:pPr>
              <a:spcBef>
                <a:spcPts val="0"/>
              </a:spcBef>
            </a:pPr>
            <a:r>
              <a:rPr lang="ru-RU" sz="2800" b="1" dirty="0" smtClean="0">
                <a:solidFill>
                  <a:schemeClr val="bg1"/>
                </a:solidFill>
              </a:rPr>
              <a:t>МАОУ  СОШ № 40</a:t>
            </a:r>
          </a:p>
          <a:p>
            <a:pPr>
              <a:spcBef>
                <a:spcPts val="0"/>
              </a:spcBef>
            </a:pPr>
            <a:r>
              <a:rPr lang="ru-RU" sz="2800" b="1" dirty="0" smtClean="0">
                <a:solidFill>
                  <a:schemeClr val="bg1"/>
                </a:solidFill>
              </a:rPr>
              <a:t>г.Каменск-Уральский  Свердловской обл.</a:t>
            </a:r>
          </a:p>
          <a:p>
            <a:pPr>
              <a:spcBef>
                <a:spcPts val="0"/>
              </a:spcBef>
            </a:pPr>
            <a:r>
              <a:rPr lang="ru-RU" sz="2800" b="1" dirty="0" smtClean="0">
                <a:solidFill>
                  <a:schemeClr val="bg1"/>
                </a:solidFill>
              </a:rPr>
              <a:t>Костюшкина </a:t>
            </a:r>
            <a:r>
              <a:rPr lang="ru-RU" sz="2800" b="1" dirty="0" smtClean="0">
                <a:solidFill>
                  <a:schemeClr val="bg1"/>
                </a:solidFill>
              </a:rPr>
              <a:t>Елизавета Михайловна</a:t>
            </a:r>
            <a:endParaRPr lang="ru-RU"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d.by/wallpapers/s/sero-biryuzovyy_fon.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Заголовок 1"/>
          <p:cNvSpPr>
            <a:spLocks noGrp="1"/>
          </p:cNvSpPr>
          <p:nvPr>
            <p:ph type="title"/>
          </p:nvPr>
        </p:nvSpPr>
        <p:spPr>
          <a:xfrm>
            <a:off x="457200" y="274638"/>
            <a:ext cx="8229600" cy="3874442"/>
          </a:xfrm>
        </p:spPr>
        <p:txBody>
          <a:bodyPr>
            <a:noAutofit/>
          </a:bodyPr>
          <a:lstStyle/>
          <a:p>
            <a:r>
              <a:rPr lang="ru-RU" sz="2400" b="1" dirty="0" smtClean="0">
                <a:solidFill>
                  <a:srgbClr val="FF0000"/>
                </a:solidFill>
              </a:rPr>
              <a:t>Амазонка</a:t>
            </a:r>
            <a:r>
              <a:rPr lang="ru-RU" sz="1600" dirty="0" smtClean="0"/>
              <a:t> — </a:t>
            </a:r>
            <a:r>
              <a:rPr lang="ru-RU" sz="1600" b="1" dirty="0" smtClean="0"/>
              <a:t>река в Южной Америке. Образуется слиянием рек Мараньон и Укаяли. Длина от истока 6400 км.  Устье – Атлантический океан.</a:t>
            </a:r>
            <a:br>
              <a:rPr lang="ru-RU" sz="1600" b="1" dirty="0" smtClean="0"/>
            </a:br>
            <a:r>
              <a:rPr lang="ru-RU" sz="1600" b="1" dirty="0" smtClean="0"/>
              <a:t>Является водной системой Атлантического океана.</a:t>
            </a:r>
            <a:br>
              <a:rPr lang="ru-RU" sz="1600" b="1" dirty="0" smtClean="0"/>
            </a:br>
            <a:r>
              <a:rPr lang="ru-RU" sz="1600" b="1" dirty="0"/>
              <a:t>Площадь бассейна — 7180 тыс</a:t>
            </a:r>
            <a:r>
              <a:rPr lang="ru-RU" sz="1600" b="1" dirty="0" smtClean="0"/>
              <a:t>. </a:t>
            </a:r>
            <a:r>
              <a:rPr lang="ru-RU" sz="1600" b="1" dirty="0"/>
              <a:t>Площадь бассейна реки почти равна </a:t>
            </a:r>
            <a:r>
              <a:rPr lang="ru-RU" sz="1600" b="1" dirty="0" smtClean="0"/>
              <a:t>площади Австралии.</a:t>
            </a:r>
            <a:br>
              <a:rPr lang="ru-RU" sz="1600" b="1" dirty="0" smtClean="0"/>
            </a:br>
            <a:r>
              <a:rPr lang="ru-RU" sz="1600" b="1" dirty="0" smtClean="0"/>
              <a:t>В 2011 году по результатам всемирного конкурса, Амазонка признана одним из семи природных чудес мира.</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Амазонку питают многочисленные притоки, а также питаемая грунтовыми водами.</a:t>
            </a:r>
            <a:br>
              <a:rPr lang="ru-RU" sz="1600" b="1" dirty="0" smtClean="0"/>
            </a:br>
            <a:r>
              <a:rPr lang="ru-RU" sz="1600" b="1" dirty="0" smtClean="0"/>
              <a:t>  Главное русло Амазонки судоходно на 4300 км (до Анд). </a:t>
            </a:r>
            <a:r>
              <a:rPr lang="ru-RU" sz="1600" b="1" dirty="0"/>
              <a:t>До города Манаус </a:t>
            </a:r>
            <a:r>
              <a:rPr lang="ru-RU" sz="1600" b="1" dirty="0" smtClean="0"/>
              <a:t> (</a:t>
            </a:r>
            <a:r>
              <a:rPr lang="ru-RU" sz="1600" b="1" dirty="0"/>
              <a:t>1690 км от устья) поднимаются океанские </a:t>
            </a:r>
            <a:r>
              <a:rPr lang="ru-RU" sz="1600" b="1" dirty="0" smtClean="0"/>
              <a:t>суда.</a:t>
            </a:r>
            <a:br>
              <a:rPr lang="ru-RU" sz="1600" b="1" dirty="0" smtClean="0"/>
            </a:br>
            <a:r>
              <a:rPr lang="ru-RU" sz="1600" b="1" dirty="0"/>
              <a:t> Ученые университета Бразилиа установили, что возраст реки составляет 9 </a:t>
            </a:r>
            <a:r>
              <a:rPr lang="ru-RU" sz="1600" b="1" dirty="0" smtClean="0"/>
              <a:t>млн. лет.</a:t>
            </a:r>
            <a:r>
              <a:rPr lang="ru-RU" sz="1600" b="1" dirty="0"/>
              <a:t/>
            </a:r>
            <a:br>
              <a:rPr lang="ru-RU" sz="1600" b="1" dirty="0"/>
            </a:br>
            <a:r>
              <a:rPr lang="ru-RU" sz="1600" b="1" dirty="0"/>
              <a:t>На 2017 г. не существует ни одного транспортного сооружения через реку.</a:t>
            </a:r>
            <a:br>
              <a:rPr lang="ru-RU" sz="1600" b="1" dirty="0"/>
            </a:br>
            <a:endParaRPr lang="ru-RU" sz="1600" b="1" dirty="0"/>
          </a:p>
        </p:txBody>
      </p:sp>
      <p:pic>
        <p:nvPicPr>
          <p:cNvPr id="14342" name="Picture 6" descr="https://photos.mongabay.com/07/0529_leaf_index-max.jpg"/>
          <p:cNvPicPr>
            <a:picLocks noChangeAspect="1" noChangeArrowheads="1"/>
          </p:cNvPicPr>
          <p:nvPr/>
        </p:nvPicPr>
        <p:blipFill>
          <a:blip r:embed="rId3" cstate="print"/>
          <a:srcRect r="13201" b="8876"/>
          <a:stretch>
            <a:fillRect/>
          </a:stretch>
        </p:blipFill>
        <p:spPr bwMode="auto">
          <a:xfrm>
            <a:off x="899592" y="3717032"/>
            <a:ext cx="2952328" cy="285941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d.by/wallpapers/s/sero-biryuzovyy_fon.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Заголовок 1"/>
          <p:cNvSpPr>
            <a:spLocks noGrp="1"/>
          </p:cNvSpPr>
          <p:nvPr>
            <p:ph type="title"/>
          </p:nvPr>
        </p:nvSpPr>
        <p:spPr>
          <a:xfrm>
            <a:off x="457200" y="274638"/>
            <a:ext cx="8229600" cy="1138138"/>
          </a:xfrm>
        </p:spPr>
        <p:txBody>
          <a:bodyPr>
            <a:normAutofit/>
          </a:bodyPr>
          <a:lstStyle/>
          <a:p>
            <a:r>
              <a:rPr lang="ru-RU" sz="2000" b="1" dirty="0" smtClean="0"/>
              <a:t>В </a:t>
            </a:r>
            <a:r>
              <a:rPr lang="ru-RU" sz="2000" b="1" dirty="0"/>
              <a:t>бассейне Амазонки раскинулся и самый большой в </a:t>
            </a:r>
            <a:r>
              <a:rPr lang="ru-RU" sz="2000" b="1" dirty="0" smtClean="0"/>
              <a:t>мире</a:t>
            </a:r>
            <a:br>
              <a:rPr lang="ru-RU" sz="2000" b="1" dirty="0" smtClean="0"/>
            </a:br>
            <a:r>
              <a:rPr lang="ru-RU" sz="2000" b="1" dirty="0" smtClean="0"/>
              <a:t> </a:t>
            </a:r>
            <a:r>
              <a:rPr lang="ru-RU" sz="2000" b="1" dirty="0"/>
              <a:t>влажный тропический лес.</a:t>
            </a:r>
            <a:r>
              <a:rPr lang="ru-RU" sz="2000" dirty="0"/>
              <a:t> </a:t>
            </a:r>
          </a:p>
        </p:txBody>
      </p:sp>
      <p:pic>
        <p:nvPicPr>
          <p:cNvPr id="17410" name="Picture 2" descr="https://ds02.infourok.ru/uploads/ex/07b8/00084517-fb1ea6d8/img3.jpg"/>
          <p:cNvPicPr>
            <a:picLocks noChangeAspect="1" noChangeArrowheads="1"/>
          </p:cNvPicPr>
          <p:nvPr/>
        </p:nvPicPr>
        <p:blipFill>
          <a:blip r:embed="rId3" cstate="print"/>
          <a:srcRect l="4286" t="48766" r="45996" b="3992"/>
          <a:stretch>
            <a:fillRect/>
          </a:stretch>
        </p:blipFill>
        <p:spPr bwMode="auto">
          <a:xfrm>
            <a:off x="323528" y="1124744"/>
            <a:ext cx="4176464" cy="3240360"/>
          </a:xfrm>
          <a:prstGeom prst="rect">
            <a:avLst/>
          </a:prstGeom>
          <a:ln>
            <a:noFill/>
          </a:ln>
          <a:effectLst>
            <a:softEdge rad="112500"/>
          </a:effectLst>
        </p:spPr>
      </p:pic>
      <p:pic>
        <p:nvPicPr>
          <p:cNvPr id="17412" name="Picture 4" descr="http://www.1280x800.net/large/201201/1391.jpg"/>
          <p:cNvPicPr>
            <a:picLocks noChangeAspect="1" noChangeArrowheads="1"/>
          </p:cNvPicPr>
          <p:nvPr/>
        </p:nvPicPr>
        <p:blipFill>
          <a:blip r:embed="rId4" cstate="print"/>
          <a:srcRect/>
          <a:stretch>
            <a:fillRect/>
          </a:stretch>
        </p:blipFill>
        <p:spPr bwMode="auto">
          <a:xfrm>
            <a:off x="4644008" y="1340768"/>
            <a:ext cx="4262874" cy="2664296"/>
          </a:xfrm>
          <a:prstGeom prst="rect">
            <a:avLst/>
          </a:prstGeom>
          <a:ln>
            <a:noFill/>
          </a:ln>
          <a:effectLst>
            <a:softEdge rad="112500"/>
          </a:effectLst>
        </p:spPr>
      </p:pic>
      <p:pic>
        <p:nvPicPr>
          <p:cNvPr id="17414" name="Picture 6" descr="http://900igr.net/up/datai/249861/0008-014-.jpg"/>
          <p:cNvPicPr>
            <a:picLocks noChangeAspect="1" noChangeArrowheads="1"/>
          </p:cNvPicPr>
          <p:nvPr/>
        </p:nvPicPr>
        <p:blipFill>
          <a:blip r:embed="rId5" cstate="print"/>
          <a:srcRect/>
          <a:stretch>
            <a:fillRect/>
          </a:stretch>
        </p:blipFill>
        <p:spPr bwMode="auto">
          <a:xfrm>
            <a:off x="5580112" y="3933056"/>
            <a:ext cx="3168352" cy="2376264"/>
          </a:xfrm>
          <a:prstGeom prst="rect">
            <a:avLst/>
          </a:prstGeom>
          <a:ln>
            <a:noFill/>
          </a:ln>
          <a:effectLst>
            <a:softEdge rad="112500"/>
          </a:effectLst>
        </p:spPr>
      </p:pic>
      <p:pic>
        <p:nvPicPr>
          <p:cNvPr id="17416" name="Picture 8" descr="https://www.desktopbackground.org/download/1680x1050/2015/03/11/915579_amazon-rainforest-deforestation-wallpaper_1920x1080_h.jpg"/>
          <p:cNvPicPr>
            <a:picLocks noChangeAspect="1" noChangeArrowheads="1"/>
          </p:cNvPicPr>
          <p:nvPr/>
        </p:nvPicPr>
        <p:blipFill>
          <a:blip r:embed="rId6" cstate="print"/>
          <a:srcRect/>
          <a:stretch>
            <a:fillRect/>
          </a:stretch>
        </p:blipFill>
        <p:spPr bwMode="auto">
          <a:xfrm>
            <a:off x="1187624" y="4365104"/>
            <a:ext cx="3672408" cy="22952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d.by/wallpapers/s/sero-biryuzovyy_fon.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r>
              <a:rPr lang="ru-RU" sz="2000" b="1" dirty="0">
                <a:solidFill>
                  <a:srgbClr val="FF0000"/>
                </a:solidFill>
              </a:rPr>
              <a:t>Амазония</a:t>
            </a:r>
            <a:r>
              <a:rPr lang="ru-RU" sz="2000" b="1" dirty="0"/>
              <a:t> удивляет богатством </a:t>
            </a:r>
            <a:r>
              <a:rPr lang="ru-RU" sz="2000" b="1" i="1" dirty="0" smtClean="0"/>
              <a:t>фауны</a:t>
            </a:r>
            <a:r>
              <a:rPr lang="ru-RU" sz="2000" b="1" dirty="0" smtClean="0"/>
              <a:t> и </a:t>
            </a:r>
            <a:r>
              <a:rPr lang="ru-RU" sz="2000" b="1" i="1" dirty="0" smtClean="0"/>
              <a:t>флоры</a:t>
            </a:r>
            <a:r>
              <a:rPr lang="ru-RU" sz="2000" b="1" dirty="0" smtClean="0"/>
              <a:t>. </a:t>
            </a:r>
            <a:r>
              <a:rPr lang="ru-RU" sz="2000" b="1" dirty="0"/>
              <a:t>На огромном пространстве обитает более миллиона самых разных </a:t>
            </a:r>
            <a:r>
              <a:rPr lang="ru-RU" sz="2000" b="1" dirty="0" smtClean="0"/>
              <a:t>видов растений </a:t>
            </a:r>
            <a:r>
              <a:rPr lang="ru-RU" sz="2000" b="1" dirty="0"/>
              <a:t>и животных, и эту местность без преувеличения можно назвать </a:t>
            </a:r>
            <a:r>
              <a:rPr lang="ru-RU" sz="2000" b="1" dirty="0" smtClean="0"/>
              <a:t>мировым генетическим фондом.</a:t>
            </a:r>
            <a:endParaRPr lang="ru-RU" sz="2000" b="1" dirty="0"/>
          </a:p>
        </p:txBody>
      </p:sp>
      <p:pic>
        <p:nvPicPr>
          <p:cNvPr id="16386" name="Picture 2" descr="https://s-media-cache-ak0.pinimg.com/736x/bc/97/bf/bc97bf3e6598ecd3123b004407d9add7.jpg"/>
          <p:cNvPicPr>
            <a:picLocks noChangeAspect="1" noChangeArrowheads="1"/>
          </p:cNvPicPr>
          <p:nvPr/>
        </p:nvPicPr>
        <p:blipFill>
          <a:blip r:embed="rId3" cstate="print"/>
          <a:srcRect/>
          <a:stretch>
            <a:fillRect/>
          </a:stretch>
        </p:blipFill>
        <p:spPr bwMode="auto">
          <a:xfrm>
            <a:off x="827584" y="1484784"/>
            <a:ext cx="3352927" cy="2232248"/>
          </a:xfrm>
          <a:prstGeom prst="rect">
            <a:avLst/>
          </a:prstGeom>
          <a:ln>
            <a:noFill/>
          </a:ln>
          <a:effectLst>
            <a:softEdge rad="112500"/>
          </a:effectLst>
        </p:spPr>
      </p:pic>
      <p:pic>
        <p:nvPicPr>
          <p:cNvPr id="16388" name="Picture 4" descr="https://i.pinimg.com/736x/11/46/87/1146878f7e83dfc091c8ddc20b2b71f0--plants-in-the-rainforest-rainforest-trees.jpg"/>
          <p:cNvPicPr>
            <a:picLocks noChangeAspect="1" noChangeArrowheads="1"/>
          </p:cNvPicPr>
          <p:nvPr/>
        </p:nvPicPr>
        <p:blipFill>
          <a:blip r:embed="rId4" cstate="print"/>
          <a:srcRect/>
          <a:stretch>
            <a:fillRect/>
          </a:stretch>
        </p:blipFill>
        <p:spPr bwMode="auto">
          <a:xfrm>
            <a:off x="1043608" y="3861048"/>
            <a:ext cx="2874297" cy="2088232"/>
          </a:xfrm>
          <a:prstGeom prst="rect">
            <a:avLst/>
          </a:prstGeom>
          <a:ln>
            <a:noFill/>
          </a:ln>
          <a:effectLst>
            <a:softEdge rad="112500"/>
          </a:effectLst>
        </p:spPr>
      </p:pic>
      <p:pic>
        <p:nvPicPr>
          <p:cNvPr id="16390" name="Picture 6" descr="http://ic.pics.livejournal.com/cheslavkon/15146441/958948/958948_900.jpg"/>
          <p:cNvPicPr>
            <a:picLocks noChangeAspect="1" noChangeArrowheads="1"/>
          </p:cNvPicPr>
          <p:nvPr/>
        </p:nvPicPr>
        <p:blipFill>
          <a:blip r:embed="rId5" cstate="print"/>
          <a:srcRect/>
          <a:stretch>
            <a:fillRect/>
          </a:stretch>
        </p:blipFill>
        <p:spPr bwMode="auto">
          <a:xfrm>
            <a:off x="4139952" y="1484784"/>
            <a:ext cx="3723312" cy="2448272"/>
          </a:xfrm>
          <a:prstGeom prst="rect">
            <a:avLst/>
          </a:prstGeom>
          <a:ln>
            <a:noFill/>
          </a:ln>
          <a:effectLst>
            <a:softEdge rad="112500"/>
          </a:effectLst>
        </p:spPr>
      </p:pic>
      <p:pic>
        <p:nvPicPr>
          <p:cNvPr id="16392" name="Picture 8" descr="http://allergenscienceandconsulting.com/wp-content/uploads/2015/08/Plant-biodiversity.jpg"/>
          <p:cNvPicPr>
            <a:picLocks noChangeAspect="1" noChangeArrowheads="1"/>
          </p:cNvPicPr>
          <p:nvPr/>
        </p:nvPicPr>
        <p:blipFill>
          <a:blip r:embed="rId6" cstate="print"/>
          <a:srcRect/>
          <a:stretch>
            <a:fillRect/>
          </a:stretch>
        </p:blipFill>
        <p:spPr bwMode="auto">
          <a:xfrm>
            <a:off x="4067944" y="3933056"/>
            <a:ext cx="3833327" cy="25606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d.by/wallpapers/s/sero-biryuzovyy_fon.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Заголовок 1"/>
          <p:cNvSpPr>
            <a:spLocks noGrp="1"/>
          </p:cNvSpPr>
          <p:nvPr>
            <p:ph type="title"/>
          </p:nvPr>
        </p:nvSpPr>
        <p:spPr/>
        <p:txBody>
          <a:bodyPr/>
          <a:lstStyle/>
          <a:p>
            <a:endParaRPr lang="ru-RU" dirty="0"/>
          </a:p>
        </p:txBody>
      </p:sp>
      <p:pic>
        <p:nvPicPr>
          <p:cNvPr id="18444" name="Picture 12" descr="https://p2019.3sferi.com/blog-image/3357108.jpg"/>
          <p:cNvPicPr>
            <a:picLocks noChangeAspect="1" noChangeArrowheads="1"/>
          </p:cNvPicPr>
          <p:nvPr/>
        </p:nvPicPr>
        <p:blipFill>
          <a:blip r:embed="rId3" cstate="print"/>
          <a:srcRect l="900" r="1858" b="4416"/>
          <a:stretch>
            <a:fillRect/>
          </a:stretch>
        </p:blipFill>
        <p:spPr bwMode="auto">
          <a:xfrm>
            <a:off x="0" y="-1"/>
            <a:ext cx="9144000" cy="6858001"/>
          </a:xfrm>
          <a:prstGeom prst="rect">
            <a:avLst/>
          </a:prstGeom>
          <a:ln>
            <a:noFill/>
          </a:ln>
          <a:effectLst>
            <a:softEdge rad="112500"/>
          </a:effectLst>
        </p:spPr>
      </p:pic>
      <p:pic>
        <p:nvPicPr>
          <p:cNvPr id="10" name="Picture 6" descr="http://katyaburg.ru/sites/default/files/krasota_prirodi_dgungli_foto_18.jpg"/>
          <p:cNvPicPr>
            <a:picLocks noChangeAspect="1" noChangeArrowheads="1"/>
          </p:cNvPicPr>
          <p:nvPr/>
        </p:nvPicPr>
        <p:blipFill>
          <a:blip r:embed="rId4" cstate="print"/>
          <a:srcRect/>
          <a:stretch>
            <a:fillRect/>
          </a:stretch>
        </p:blipFill>
        <p:spPr bwMode="auto">
          <a:xfrm>
            <a:off x="179512" y="1124744"/>
            <a:ext cx="1401237" cy="1152128"/>
          </a:xfrm>
          <a:prstGeom prst="ellipse">
            <a:avLst/>
          </a:prstGeom>
          <a:ln>
            <a:noFill/>
          </a:ln>
          <a:effectLst>
            <a:softEdge rad="112500"/>
          </a:effectLst>
        </p:spPr>
      </p:pic>
      <p:pic>
        <p:nvPicPr>
          <p:cNvPr id="11" name="Picture 10" descr="https://www.cuyabenolodge.com/wow/data0/images/cuyabeno_reserve_giant_boa.jpg"/>
          <p:cNvPicPr>
            <a:picLocks noChangeAspect="1" noChangeArrowheads="1"/>
          </p:cNvPicPr>
          <p:nvPr/>
        </p:nvPicPr>
        <p:blipFill>
          <a:blip r:embed="rId5" cstate="print"/>
          <a:srcRect/>
          <a:stretch>
            <a:fillRect/>
          </a:stretch>
        </p:blipFill>
        <p:spPr bwMode="auto">
          <a:xfrm>
            <a:off x="6372200" y="3212976"/>
            <a:ext cx="2356626" cy="129614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d.by/wallpapers/s/sero-biryuzovyy_fon.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Заголовок 1"/>
          <p:cNvSpPr>
            <a:spLocks noGrp="1"/>
          </p:cNvSpPr>
          <p:nvPr>
            <p:ph type="title"/>
          </p:nvPr>
        </p:nvSpPr>
        <p:spPr>
          <a:xfrm>
            <a:off x="457200" y="274638"/>
            <a:ext cx="4762872" cy="4234482"/>
          </a:xfrm>
        </p:spPr>
        <p:txBody>
          <a:bodyPr>
            <a:noAutofit/>
          </a:bodyPr>
          <a:lstStyle/>
          <a:p>
            <a:r>
              <a:rPr lang="ru-RU" sz="1800" b="1" dirty="0" smtClean="0">
                <a:solidFill>
                  <a:srgbClr val="FF0000"/>
                </a:solidFill>
              </a:rPr>
              <a:t>Амазонская низменность</a:t>
            </a:r>
            <a:r>
              <a:rPr lang="ru-RU" sz="1800" b="1" dirty="0"/>
              <a:t> </a:t>
            </a:r>
            <a:r>
              <a:rPr lang="ru-RU" sz="1800" b="1" dirty="0" smtClean="0"/>
              <a:t>— </a:t>
            </a:r>
            <a:r>
              <a:rPr lang="ru-RU" sz="1800" b="1" dirty="0"/>
              <a:t>самая большая </a:t>
            </a:r>
            <a:r>
              <a:rPr lang="ru-RU" sz="1800" b="1" dirty="0" smtClean="0"/>
              <a:t>низменность</a:t>
            </a:r>
            <a:r>
              <a:rPr lang="ru-RU" sz="1800" b="1" dirty="0"/>
              <a:t> на Земле, площадь превышает 5 </a:t>
            </a:r>
            <a:r>
              <a:rPr lang="ru-RU" sz="1800" b="1" dirty="0" smtClean="0"/>
              <a:t>млн. </a:t>
            </a:r>
            <a:r>
              <a:rPr lang="ru-RU" sz="1800" b="1" dirty="0"/>
              <a:t>км²</a:t>
            </a:r>
            <a:r>
              <a:rPr lang="ru-RU" sz="1800" b="1" dirty="0" smtClean="0"/>
              <a:t>.</a:t>
            </a:r>
            <a:br>
              <a:rPr lang="ru-RU" sz="1800" b="1" dirty="0" smtClean="0"/>
            </a:br>
            <a:r>
              <a:rPr lang="ru-RU" sz="1800" b="1" dirty="0" smtClean="0"/>
              <a:t> </a:t>
            </a:r>
            <a:r>
              <a:rPr lang="ru-RU" sz="1800" b="1" dirty="0"/>
              <a:t>Расположена в </a:t>
            </a:r>
            <a:r>
              <a:rPr lang="ru-RU" sz="1800" b="1" dirty="0" smtClean="0"/>
              <a:t>Южной Америке.</a:t>
            </a:r>
            <a:br>
              <a:rPr lang="ru-RU" sz="1800" b="1" dirty="0" smtClean="0"/>
            </a:br>
            <a:r>
              <a:rPr lang="ru-RU" sz="1800" b="1" dirty="0" smtClean="0"/>
              <a:t> </a:t>
            </a:r>
            <a:r>
              <a:rPr lang="ru-RU" sz="1800" b="1" dirty="0"/>
              <a:t>Простирается от </a:t>
            </a:r>
            <a:r>
              <a:rPr lang="ru-RU" sz="1800" b="1" dirty="0" smtClean="0"/>
              <a:t>Анд</a:t>
            </a:r>
            <a:r>
              <a:rPr lang="ru-RU" sz="1800" b="1" dirty="0"/>
              <a:t> до </a:t>
            </a:r>
            <a:r>
              <a:rPr lang="ru-RU" sz="1800" b="1" dirty="0" smtClean="0"/>
              <a:t>Атлантического океана</a:t>
            </a:r>
            <a:r>
              <a:rPr lang="ru-RU" sz="1800" b="1" dirty="0"/>
              <a:t> </a:t>
            </a:r>
            <a:r>
              <a:rPr lang="ru-RU" sz="1800" b="1" dirty="0" smtClean="0"/>
              <a:t> </a:t>
            </a:r>
            <a:r>
              <a:rPr lang="ru-RU" sz="1800" b="1" dirty="0"/>
              <a:t>и </a:t>
            </a:r>
            <a:r>
              <a:rPr lang="ru-RU" sz="1800" b="1" dirty="0" smtClean="0"/>
              <a:t>между Гвианским</a:t>
            </a:r>
            <a:r>
              <a:rPr lang="ru-RU" sz="1800" b="1" dirty="0"/>
              <a:t> и </a:t>
            </a:r>
            <a:r>
              <a:rPr lang="ru-RU" sz="1800" b="1" dirty="0" smtClean="0"/>
              <a:t>Бразильским плоскогорьями,</a:t>
            </a:r>
            <a:br>
              <a:rPr lang="ru-RU" sz="1800" b="1" dirty="0" smtClean="0"/>
            </a:br>
            <a:r>
              <a:rPr lang="ru-RU" sz="1800" b="1" dirty="0" smtClean="0"/>
              <a:t> </a:t>
            </a:r>
            <a:r>
              <a:rPr lang="ru-RU" sz="1800" b="1" dirty="0"/>
              <a:t>в бассейне самой полноводной и длинной реки </a:t>
            </a:r>
            <a:r>
              <a:rPr lang="ru-RU" sz="1800" b="1" dirty="0" smtClean="0"/>
              <a:t>мира </a:t>
            </a:r>
            <a:r>
              <a:rPr lang="ru-RU" sz="1800" b="1" dirty="0" smtClean="0">
                <a:solidFill>
                  <a:srgbClr val="FF0000"/>
                </a:solidFill>
              </a:rPr>
              <a:t>Амазонки.</a:t>
            </a:r>
            <a:br>
              <a:rPr lang="ru-RU" sz="1800" b="1" dirty="0" smtClean="0">
                <a:solidFill>
                  <a:srgbClr val="FF0000"/>
                </a:solidFill>
              </a:rPr>
            </a:br>
            <a:r>
              <a:rPr lang="ru-RU" sz="1800" b="1" dirty="0"/>
              <a:t> Преобладает жаркий </a:t>
            </a:r>
            <a:r>
              <a:rPr lang="ru-RU" sz="1800" b="1" dirty="0" smtClean="0"/>
              <a:t>и </a:t>
            </a:r>
            <a:r>
              <a:rPr lang="ru-RU" sz="1800" b="1" dirty="0"/>
              <a:t>влажный </a:t>
            </a:r>
            <a:r>
              <a:rPr lang="ru-RU" sz="1800" b="1" dirty="0" smtClean="0"/>
              <a:t>климат.</a:t>
            </a:r>
            <a:br>
              <a:rPr lang="ru-RU" sz="1800" b="1" dirty="0" smtClean="0"/>
            </a:br>
            <a:r>
              <a:rPr lang="ru-RU" sz="1800" b="1" dirty="0"/>
              <a:t> Амазонская низменность заселена очень слабо. Основные пути сообщения — реки; вдоль которых имеются небольшие поселения и два крупных города: </a:t>
            </a:r>
            <a:r>
              <a:rPr lang="ru-RU" sz="1800" b="1" dirty="0" smtClean="0"/>
              <a:t>Манаус</a:t>
            </a:r>
            <a:r>
              <a:rPr lang="ru-RU" sz="1800" b="1" dirty="0"/>
              <a:t> </a:t>
            </a:r>
            <a:r>
              <a:rPr lang="ru-RU" sz="1800" b="1" dirty="0" smtClean="0"/>
              <a:t>и</a:t>
            </a:r>
            <a:r>
              <a:rPr lang="ru-RU" sz="1800" b="1" dirty="0"/>
              <a:t> </a:t>
            </a:r>
            <a:r>
              <a:rPr lang="ru-RU" sz="1800" b="1" dirty="0" smtClean="0"/>
              <a:t>Белен.</a:t>
            </a:r>
            <a:endParaRPr lang="ru-RU" sz="1800" b="1" dirty="0">
              <a:solidFill>
                <a:srgbClr val="FF0000"/>
              </a:solidFill>
            </a:endParaRPr>
          </a:p>
        </p:txBody>
      </p:sp>
      <p:pic>
        <p:nvPicPr>
          <p:cNvPr id="21506" name="Picture 2" descr="https://upload.wikimedia.org/wikipedia/commons/thumb/6/6b/Amazonas_floating_village%2C_Iquitos%2C_Photo_by_Sascha_Grabow.jpg/220px-Amazonas_floating_village%2C_Iquitos%2C_Photo_by_Sascha_Grabow.jpg"/>
          <p:cNvPicPr>
            <a:picLocks noChangeAspect="1" noChangeArrowheads="1"/>
          </p:cNvPicPr>
          <p:nvPr/>
        </p:nvPicPr>
        <p:blipFill>
          <a:blip r:embed="rId3" cstate="print"/>
          <a:srcRect/>
          <a:stretch>
            <a:fillRect/>
          </a:stretch>
        </p:blipFill>
        <p:spPr bwMode="auto">
          <a:xfrm>
            <a:off x="5868144" y="332656"/>
            <a:ext cx="2909711" cy="1944216"/>
          </a:xfrm>
          <a:prstGeom prst="rect">
            <a:avLst/>
          </a:prstGeom>
          <a:ln>
            <a:noFill/>
          </a:ln>
          <a:effectLst>
            <a:softEdge rad="112500"/>
          </a:effectLst>
        </p:spPr>
      </p:pic>
      <p:pic>
        <p:nvPicPr>
          <p:cNvPr id="21508" name="Picture 4" descr="http://media06.ligtv.com.tr/img/gallery/2014528_dunya_kupas_bu_sehirlerde_oynanacak/34.jpg"/>
          <p:cNvPicPr>
            <a:picLocks noChangeAspect="1" noChangeArrowheads="1"/>
          </p:cNvPicPr>
          <p:nvPr/>
        </p:nvPicPr>
        <p:blipFill>
          <a:blip r:embed="rId4" cstate="print"/>
          <a:srcRect/>
          <a:stretch>
            <a:fillRect/>
          </a:stretch>
        </p:blipFill>
        <p:spPr bwMode="auto">
          <a:xfrm>
            <a:off x="5364088" y="2420888"/>
            <a:ext cx="3528392" cy="2287942"/>
          </a:xfrm>
          <a:prstGeom prst="rect">
            <a:avLst/>
          </a:prstGeom>
          <a:ln>
            <a:noFill/>
          </a:ln>
          <a:effectLst>
            <a:softEdge rad="112500"/>
          </a:effectLst>
        </p:spPr>
      </p:pic>
      <p:pic>
        <p:nvPicPr>
          <p:cNvPr id="21510" name="Picture 6" descr="http://img5.arrivo.ru/e4da/72/52265/0/www.panoramio.com-andre_bonacin.jpg"/>
          <p:cNvPicPr>
            <a:picLocks noChangeAspect="1" noChangeArrowheads="1"/>
          </p:cNvPicPr>
          <p:nvPr/>
        </p:nvPicPr>
        <p:blipFill>
          <a:blip r:embed="rId5" cstate="print"/>
          <a:srcRect/>
          <a:stretch>
            <a:fillRect/>
          </a:stretch>
        </p:blipFill>
        <p:spPr bwMode="auto">
          <a:xfrm>
            <a:off x="251520" y="4437112"/>
            <a:ext cx="5400600" cy="22150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d.by/wallpapers/s/sero-biryuzovyy_fon.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Заголовок 1"/>
          <p:cNvSpPr>
            <a:spLocks noGrp="1"/>
          </p:cNvSpPr>
          <p:nvPr>
            <p:ph type="title"/>
          </p:nvPr>
        </p:nvSpPr>
        <p:spPr/>
        <p:txBody>
          <a:bodyPr>
            <a:normAutofit/>
          </a:bodyPr>
          <a:lstStyle/>
          <a:p>
            <a:r>
              <a:rPr lang="ru-RU" sz="2400" b="1" dirty="0" smtClean="0">
                <a:solidFill>
                  <a:srgbClr val="FF0000"/>
                </a:solidFill>
              </a:rPr>
              <a:t>Котопахи</a:t>
            </a:r>
            <a:r>
              <a:rPr lang="ru-RU" sz="1800" b="1" dirty="0" smtClean="0"/>
              <a:t> – вулкан в Андах, высота 5896 м. действующий вулкан (последнее крупное извержение в 1976г.);на языке кечуа Котопахи- «блестящая гора» или, по другой версии, «дымящая гора».</a:t>
            </a:r>
            <a:endParaRPr lang="ru-RU" sz="1800" b="1" dirty="0"/>
          </a:p>
        </p:txBody>
      </p:sp>
      <p:pic>
        <p:nvPicPr>
          <p:cNvPr id="15364" name="Picture 4" descr="http://images.myshared.ru/4/276716/slide_19.jpg"/>
          <p:cNvPicPr>
            <a:picLocks noChangeAspect="1" noChangeArrowheads="1"/>
          </p:cNvPicPr>
          <p:nvPr/>
        </p:nvPicPr>
        <p:blipFill>
          <a:blip r:embed="rId3" cstate="print"/>
          <a:srcRect l="66250" t="43334" r="3750" b="10000"/>
          <a:stretch>
            <a:fillRect/>
          </a:stretch>
        </p:blipFill>
        <p:spPr bwMode="auto">
          <a:xfrm>
            <a:off x="251520" y="980728"/>
            <a:ext cx="3086057" cy="3600400"/>
          </a:xfrm>
          <a:prstGeom prst="ellipse">
            <a:avLst/>
          </a:prstGeom>
          <a:ln>
            <a:noFill/>
          </a:ln>
          <a:effectLst>
            <a:softEdge rad="112500"/>
          </a:effectLst>
        </p:spPr>
      </p:pic>
      <p:pic>
        <p:nvPicPr>
          <p:cNvPr id="15366" name="Picture 6" descr="https://two-worlds.ru/wp-content/uploads/2014/08/ot.jpg"/>
          <p:cNvPicPr>
            <a:picLocks noChangeAspect="1" noChangeArrowheads="1"/>
          </p:cNvPicPr>
          <p:nvPr/>
        </p:nvPicPr>
        <p:blipFill>
          <a:blip r:embed="rId4" cstate="print"/>
          <a:srcRect/>
          <a:stretch>
            <a:fillRect/>
          </a:stretch>
        </p:blipFill>
        <p:spPr bwMode="auto">
          <a:xfrm>
            <a:off x="3995936" y="1340768"/>
            <a:ext cx="3969199" cy="2635796"/>
          </a:xfrm>
          <a:prstGeom prst="rect">
            <a:avLst/>
          </a:prstGeom>
          <a:ln>
            <a:noFill/>
          </a:ln>
          <a:effectLst>
            <a:softEdge rad="112500"/>
          </a:effectLst>
        </p:spPr>
      </p:pic>
      <p:pic>
        <p:nvPicPr>
          <p:cNvPr id="15368" name="Picture 8" descr="http://www.mountain.ru/photo/03-2005/Cotopaxi_1.jpg"/>
          <p:cNvPicPr>
            <a:picLocks noChangeAspect="1" noChangeArrowheads="1"/>
          </p:cNvPicPr>
          <p:nvPr/>
        </p:nvPicPr>
        <p:blipFill>
          <a:blip r:embed="rId5" cstate="print"/>
          <a:srcRect/>
          <a:stretch>
            <a:fillRect/>
          </a:stretch>
        </p:blipFill>
        <p:spPr bwMode="auto">
          <a:xfrm>
            <a:off x="395536" y="4509120"/>
            <a:ext cx="3052144" cy="1944216"/>
          </a:xfrm>
          <a:prstGeom prst="rect">
            <a:avLst/>
          </a:prstGeom>
          <a:ln>
            <a:noFill/>
          </a:ln>
          <a:effectLst>
            <a:softEdge rad="112500"/>
          </a:effectLst>
        </p:spPr>
      </p:pic>
      <p:pic>
        <p:nvPicPr>
          <p:cNvPr id="15370" name="Picture 10" descr="https://1.bp.blogspot.com/-OtAdl4v5q9U/WTe9YNfv3xI/AAAAAAAACfk/BVZJ8rIne9wjqn7fNczBdnyGBACnZNixgCLcB/s1600/%25D0%25A3%25D0%25BD%25D0%25B8%25D0%25BA.jpg"/>
          <p:cNvPicPr>
            <a:picLocks noChangeAspect="1" noChangeArrowheads="1"/>
          </p:cNvPicPr>
          <p:nvPr/>
        </p:nvPicPr>
        <p:blipFill>
          <a:blip r:embed="rId6" cstate="print"/>
          <a:srcRect/>
          <a:stretch>
            <a:fillRect/>
          </a:stretch>
        </p:blipFill>
        <p:spPr bwMode="auto">
          <a:xfrm>
            <a:off x="3851920" y="4077072"/>
            <a:ext cx="4290657" cy="2448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72</Words>
  <Application>Microsoft Office PowerPoint</Application>
  <PresentationFormat>Экран (4:3)</PresentationFormat>
  <Paragraphs>10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Амазонка, Амазонская низменность.      </vt:lpstr>
      <vt:lpstr>Амазонка — река в Южной Америке. Образуется слиянием рек Мараньон и Укаяли. Длина от истока 6400 км.  Устье – Атлантический океан. Является водной системой Атлантического океана. Площадь бассейна — 7180 тыс. Площадь бассейна реки почти равна площади Австралии. В 2011 году по результатам всемирного конкурса, Амазонка признана одним из семи природных чудес мира.    Амазонку питают многочисленные притоки, а также питаемая грунтовыми водами.   Главное русло Амазонки судоходно на 4300 км (до Анд). До города Манаус  (1690 км от устья) поднимаются океанские суда.  Ученые университета Бразилиа установили, что возраст реки составляет 9 млн. лет. На 2017 г. не существует ни одного транспортного сооружения через реку. </vt:lpstr>
      <vt:lpstr>В бассейне Амазонки раскинулся и самый большой в мире  влажный тропический лес. </vt:lpstr>
      <vt:lpstr>Амазония удивляет богатством фауны и флоры. На огромном пространстве обитает более миллиона самых разных видов растений и животных, и эту местность без преувеличения можно назвать мировым генетическим фондом.</vt:lpstr>
      <vt:lpstr>Слайд 5</vt:lpstr>
      <vt:lpstr>Амазонская низменность — самая большая низменность на Земле, площадь превышает 5 млн. км².  Расположена в Южной Америке.  Простирается от Анд до Атлантического океана  и между Гвианским и Бразильским плоскогорьями,  в бассейне самой полноводной и длинной реки мира Амазонки.  Преобладает жаркий и влажный климат.  Амазонская низменность заселена очень слабо. Основные пути сообщения — реки; вдоль которых имеются небольшие поселения и два крупных города: Манаус и Белен.</vt:lpstr>
      <vt:lpstr>Котопахи – вулкан в Андах, высота 5896 м. действующий вулкан (последнее крупное извержение в 1976г.);на языке кечуа Котопахи- «блестящая гора» или, по другой версии, «дымящая гора».</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123</dc:creator>
  <cp:lastModifiedBy>123</cp:lastModifiedBy>
  <cp:revision>24</cp:revision>
  <dcterms:created xsi:type="dcterms:W3CDTF">2018-03-14T10:27:50Z</dcterms:created>
  <dcterms:modified xsi:type="dcterms:W3CDTF">2018-03-28T10:11:57Z</dcterms:modified>
</cp:coreProperties>
</file>