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701FB-E714-441A-9EA2-05E659034E4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81088-991D-4BE9-9279-0617F2B7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6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81088-991D-4BE9-9279-0617F2B725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5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628384" cy="1728192"/>
          </a:xfrm>
        </p:spPr>
        <p:txBody>
          <a:bodyPr>
            <a:normAutofit fontScale="90000"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</a:rPr>
              <a:t>Муниципальное бюджетное дошкольное образовательное </a:t>
            </a:r>
            <a:r>
              <a:rPr lang="ru-RU" sz="18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учреждение</a:t>
            </a:r>
            <a:br>
              <a:rPr lang="ru-RU" sz="1800" dirty="0" smtClean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</a:rPr>
              <a:t>Детский сад №14 г. </a:t>
            </a:r>
            <a:r>
              <a:rPr lang="ru-RU" sz="18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Твери</a:t>
            </a: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</a:rPr>
              <a:t/>
            </a:r>
            <a:b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ru-RU" sz="2200" dirty="0">
                <a:solidFill>
                  <a:srgbClr val="000099"/>
                </a:solidFill>
                <a:latin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ru-RU" sz="3600" b="1" u="sng" dirty="0">
                <a:solidFill>
                  <a:srgbClr val="002060"/>
                </a:solidFill>
                <a:ea typeface="+mn-ea"/>
                <a:cs typeface="+mn-cs"/>
              </a:rPr>
              <a:t> Использование цвета в формировании эмоциональной сферы у детей старшего дошкольного </a:t>
            </a:r>
            <a:r>
              <a:rPr lang="ru-RU" sz="3600" b="1" u="sng" dirty="0" smtClean="0">
                <a:solidFill>
                  <a:srgbClr val="002060"/>
                </a:solidFill>
                <a:ea typeface="+mn-ea"/>
                <a:cs typeface="+mn-cs"/>
              </a:rPr>
              <a:t>возраста </a:t>
            </a:r>
            <a:r>
              <a:rPr lang="ru-RU" sz="3600" b="1" u="sng" dirty="0">
                <a:solidFill>
                  <a:srgbClr val="002060"/>
                </a:solidFill>
                <a:ea typeface="+mn-ea"/>
                <a:cs typeface="+mn-cs"/>
              </a:rPr>
              <a:t>через индивидуальную  </a:t>
            </a:r>
            <a:r>
              <a:rPr lang="ru-RU" sz="3600" b="1" u="sng" dirty="0" smtClean="0">
                <a:solidFill>
                  <a:srgbClr val="002060"/>
                </a:solidFill>
                <a:ea typeface="+mn-ea"/>
                <a:cs typeface="+mn-cs"/>
              </a:rPr>
              <a:t>работу</a:t>
            </a:r>
            <a:br>
              <a:rPr lang="ru-RU" sz="3600" b="1" u="sng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3600" b="1" u="sng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600" b="1" u="sng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srgbClr val="002060"/>
                </a:solidFill>
                <a:ea typeface="+mn-ea"/>
                <a:cs typeface="+mn-cs"/>
              </a:rPr>
              <a:t>ГАНИЕВА САБИНА ШАМИЛЬЕВНА, </a:t>
            </a:r>
            <a: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  <a:t>ВОСПИТАТЕЛЬ</a:t>
            </a:r>
            <a:b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002060"/>
                </a:solidFill>
                <a:ea typeface="+mn-ea"/>
                <a:cs typeface="+mn-cs"/>
              </a:rPr>
              <a:t>1КВАЛИФИКАЦИОННОЙ </a:t>
            </a:r>
            <a: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  <a:t>КАТЕГОРИИ</a:t>
            </a:r>
            <a:b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2200" b="1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  <a:t>Тверь, 2017г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40760" cy="1224135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4618856" cy="5851525"/>
          </a:xfrm>
        </p:spPr>
        <p:txBody>
          <a:bodyPr>
            <a:normAutofit/>
          </a:bodyPr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000" b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00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b="1" dirty="0" smtClean="0">
                <a:solidFill>
                  <a:srgbClr val="008000"/>
                </a:solidFill>
                <a:cs typeface="Arial" panose="020B0604020202020204" pitchFamily="34" charset="0"/>
              </a:rPr>
              <a:t>Цветной </a:t>
            </a:r>
            <a:r>
              <a:rPr lang="ru-RU" altLang="ru-RU" sz="2000" b="1" dirty="0">
                <a:solidFill>
                  <a:srgbClr val="008000"/>
                </a:solidFill>
                <a:cs typeface="Arial" panose="020B0604020202020204" pitchFamily="34" charset="0"/>
              </a:rPr>
              <a:t>дождь»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endParaRPr lang="ru-RU" altLang="ru-RU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Цель</a:t>
            </a:r>
            <a:r>
              <a:rPr lang="ru-RU" alt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: снизить уровень тревожности, стимулировать волевые качества, добиваться преодоление страхов, стимулировать к мыслительной деятельности. Для снижения уровня тревожности детям </a:t>
            </a:r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предлагается: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1вариант: </a:t>
            </a:r>
            <a:r>
              <a:rPr lang="ru-RU" alt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пройти через «цветной дождик». </a:t>
            </a:r>
            <a:r>
              <a:rPr lang="ru-RU" alt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ru-RU" alt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2вариант:   </a:t>
            </a:r>
            <a:r>
              <a:rPr lang="ru-RU" alt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пробежать под струями того или иного цвета и мимикой изобразить настроение.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44" y="1417638"/>
            <a:ext cx="3084168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8" y="476672"/>
            <a:ext cx="3732088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	Заранее </a:t>
            </a:r>
            <a:r>
              <a:rPr lang="ru-RU" sz="2000" b="1" dirty="0">
                <a:solidFill>
                  <a:prstClr val="black"/>
                </a:solidFill>
              </a:rPr>
              <a:t>договариваюсь с родителями о том, что в одежде должен присутствовать тот или иной цвет. В течение дня говорим о предметах этого цвета, находим их в группе и на прогулке, рисуем краской этого цвета и т.д. Этот прием настраивает на позитивный лад, и дети получают удовольствие от занятий. </a:t>
            </a:r>
          </a:p>
          <a:p>
            <a:pPr marL="0" lvl="0" indent="0" algn="just">
              <a:buNone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23888" y="225530"/>
            <a:ext cx="788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«Цветные дни»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64" y="1395096"/>
            <a:ext cx="1870094" cy="2237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46" y="1395096"/>
            <a:ext cx="1951142" cy="2237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19421"/>
            <a:ext cx="3816424" cy="21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8" y="476672"/>
            <a:ext cx="3732088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23888" y="228600"/>
            <a:ext cx="788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888" y="228600"/>
            <a:ext cx="8062912" cy="5762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ЦВЕТОМЕДИТАЦИЯ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Воспитатель: Сядьте в удобную позу. Закройте глаза. Дыхание ровное. Вы чувствуете, как по вашему телу разливается тепло. Тело мягкое и теплое. Представьте, что перед вами белая стена... Под ногами ведра с краской и очень большая кисть. Сейчас мы будем красить стену...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Начнем с черного цвета.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Красим всю стену, чтобы не осталось ни одного белого пятнышка. Краска засохла. Черная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Теперь красим красной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78E"/>
                </a:solidFill>
                <a:effectLst/>
                <a:uLnTx/>
                <a:uFillTx/>
              </a:rPr>
              <a:t>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ни пятнышка черного. Краска засохла. Красная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Красим оранжевой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. Не оставляем ни одного пятна. Краска засохла. Оранжевая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Красим желтой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Не оставляем ни одного пятна. Краска засохла. Желтая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</a:rPr>
              <a:t>Красим зеленой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. Ни пятнышка желтого. Краска засохла. Зеленая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Красим голубой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. Не оставляем ни одного пятна. Краска засохла. Голубая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78E"/>
                </a:solidFill>
                <a:effectLst/>
                <a:uLnTx/>
                <a:uFillTx/>
              </a:rPr>
              <a:t>Красим синей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. Ни пятнышка голубого. Краска засохла. Синяя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Красим фиолетовой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Не оставляем ни одного пятна. Краска засохла. Фиолетовая стена...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Красим белой краской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Ни одного фиолетового пятна. Краска засохла. Белая стена.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Теперь открываем глаза и смотрим вокруг себя. Что изменилось вокруг?</a:t>
            </a:r>
          </a:p>
          <a:p>
            <a:pPr marL="0" marR="0" lvl="0" indent="-342900" algn="just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После того, как дети поделились впечатлениями, можно уточнить, какие цвета им удавалось закрашивать с трудом?</a:t>
            </a:r>
          </a:p>
          <a:p>
            <a:pPr marL="0" marR="0" lvl="0" indent="0" algn="just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58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912" y="-1407108"/>
            <a:ext cx="3732088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39912" y="274638"/>
            <a:ext cx="8304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                                              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Упражнения </a:t>
            </a:r>
            <a:r>
              <a:rPr kumimoji="0" lang="ru-RU" sz="3200" b="0" i="0" u="none" strike="noStrike" kern="0" cap="none" spc="0" normalizeH="0" baseline="0" noProof="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</a:rPr>
              <a:t>на развитие эмоционально-личностной сферы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ulimChe" panose="020B0609000101010101" pitchFamily="49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204864"/>
            <a:ext cx="800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Коррекция страхов, инертности, апатии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Ход: В пластиковые тарелки налить пальчиковую краску красного цвета. Под музыку мизинцами левой руки и правой руки ставить точки на листе бумаги. Спросите у ребенка: «На что похожа картина, которую вы нарисовали».</a:t>
            </a:r>
          </a:p>
        </p:txBody>
      </p:sp>
    </p:spTree>
    <p:extLst>
      <p:ext uri="{BB962C8B-B14F-4D97-AF65-F5344CB8AC3E}">
        <p14:creationId xmlns:p14="http://schemas.microsoft.com/office/powerpoint/2010/main" val="692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Оранжевый цвет</a:t>
            </a:r>
            <a:br>
              <a:rPr lang="ru-RU" sz="2000" i="1" kern="0" dirty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ru-RU" sz="2000" b="1" u="sng" kern="0" dirty="0">
                <a:solidFill>
                  <a:prstClr val="black"/>
                </a:solidFill>
                <a:ea typeface="+mn-ea"/>
                <a:cs typeface="+mn-cs"/>
              </a:rPr>
              <a:t>Цель: </a:t>
            </a:r>
            <a:r>
              <a:rPr lang="ru-RU" sz="2000" b="1" kern="0" dirty="0">
                <a:solidFill>
                  <a:prstClr val="black"/>
                </a:solidFill>
                <a:ea typeface="+mn-ea"/>
                <a:cs typeface="+mn-cs"/>
              </a:rPr>
              <a:t>Используется при коррекции застенчивости, замкнутости, скованности.</a:t>
            </a:r>
            <a:br>
              <a:rPr lang="ru-RU" sz="2000" b="1" kern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kern="0" dirty="0">
                <a:solidFill>
                  <a:prstClr val="black"/>
                </a:solidFill>
                <a:ea typeface="+mn-ea"/>
                <a:cs typeface="+mn-cs"/>
              </a:rPr>
              <a:t>Ход: На плотный картон нанести клей, насыпать пшенную крупу, распределяя по всему листу, подождать, пока высохнет. Под музыку пальчиковой краской оранжево цвета раскрасить пшено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8" y="404664"/>
            <a:ext cx="8062912" cy="564949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 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03260" y="2871272"/>
            <a:ext cx="8062912" cy="284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>
                <a:solidFill>
                  <a:srgbClr val="FFFF00"/>
                </a:solidFill>
                <a:latin typeface="Calibri" panose="020F0502020204030204" pitchFamily="34" charset="0"/>
              </a:rPr>
              <a:t>Желтый цвет</a:t>
            </a:r>
            <a:endParaRPr lang="ru-RU" altLang="ru-RU" sz="22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Цель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используется при коррекции гиперреактивности, формировании самоконтроля, повышении самооценки.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Ход: На листе акварельной бумаги нарисовать ветку мимозы. Из бархатной бумаги желтого цвета сделать конфетти. Под </a:t>
            </a:r>
            <a:r>
              <a:rPr lang="ru-RU" alt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музыку 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наклеить конфетти на изображение ветки, ветку и листья раскрасить акварельной краской зеленого цвета.</a:t>
            </a: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8" y="404664"/>
            <a:ext cx="8042284" cy="5649491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2200" b="1" i="1" dirty="0">
                <a:solidFill>
                  <a:srgbClr val="008000"/>
                </a:solidFill>
                <a:latin typeface="Calibri" panose="020F0502020204030204" pitchFamily="34" charset="0"/>
              </a:rPr>
              <a:t>Зеленый цвет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altLang="ru-RU" sz="2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Цель: </a:t>
            </a: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используются при коррекции возбудимости, тревожности, </a:t>
            </a:r>
            <a:r>
              <a:rPr lang="ru-RU" altLang="ru-RU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гиперактивности</a:t>
            </a: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Ход: На листе акварельной бумаги или картона нарисовать грозди винограда. От куска пластилина зеленого цвета отрезать небольшой кусочек, скатать в шарик. Под музыку отделять от шарика кусочки и размазывать по изображению ягод, листья раскрасить акварельной краской светло-зеленого цвета.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2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Голубой цвет</a:t>
            </a:r>
            <a:endParaRPr lang="ru-RU" altLang="ru-RU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ru-RU" altLang="ru-RU" sz="2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Цель: </a:t>
            </a: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используется при коррекции тревожности, агрессии, повышенной возбудимости.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Ход: На акварельной бумаге приклеить несколько кусочков ваты (облака).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Под музыку «Звуки природы. Пение птиц» пальчиковой краской голубого цвета раскрасить небо. </a:t>
            </a:r>
            <a:r>
              <a:rPr lang="ru-RU" altLang="ru-RU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Показывается </a:t>
            </a: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детям, как смешивать синий и белый цвета, чтобы получился необходимый оттенок голубого.</a:t>
            </a: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03260" y="2871272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3312368" cy="5433467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  <a:defRPr/>
            </a:pPr>
            <a:r>
              <a:rPr lang="ru-RU" sz="2400" b="1" kern="0" dirty="0" smtClean="0">
                <a:solidFill>
                  <a:prstClr val="black"/>
                </a:solidFill>
                <a:cs typeface="Times New Roman" pitchFamily="18" charset="0"/>
              </a:rPr>
              <a:t> цвет используется </a:t>
            </a:r>
            <a:r>
              <a:rPr lang="ru-RU" sz="2400" b="1" kern="0" dirty="0">
                <a:solidFill>
                  <a:prstClr val="black"/>
                </a:solidFill>
                <a:cs typeface="Times New Roman" pitchFamily="18" charset="0"/>
              </a:rPr>
              <a:t>и в индивидуальной работе с детьми, которым нужна эмоциональная поддержка.</a:t>
            </a:r>
          </a:p>
          <a:p>
            <a:pPr marL="0" lvl="0" indent="0" algn="just">
              <a:buNone/>
              <a:defRPr/>
            </a:pPr>
            <a:r>
              <a:rPr lang="ru-RU" sz="2400" b="1" kern="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Утром  </a:t>
            </a:r>
            <a:r>
              <a:rPr lang="ru-RU" sz="2400" b="1" kern="0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проводится </a:t>
            </a:r>
            <a:r>
              <a:rPr lang="ru-RU" sz="2400" b="1" kern="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мини-тест: каждый ребенок  выбирает лепесток цветика-</a:t>
            </a:r>
            <a:r>
              <a:rPr lang="ru-RU" sz="2400" b="1" kern="0" dirty="0" err="1">
                <a:solidFill>
                  <a:prstClr val="black"/>
                </a:solidFill>
                <a:ea typeface="Calibri"/>
                <a:cs typeface="Times New Roman" pitchFamily="18" charset="0"/>
              </a:rPr>
              <a:t>семицветика</a:t>
            </a:r>
            <a:r>
              <a:rPr lang="ru-RU" sz="2400" b="1" kern="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, соответствующий его настроению и эмоциональному состоянию. На основании их выбора я определяю детей, которым нужна </a:t>
            </a:r>
            <a:r>
              <a:rPr lang="ru-RU" sz="2400" b="1" kern="0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 </a:t>
            </a:r>
            <a:r>
              <a:rPr lang="ru-RU" sz="2400" b="1" kern="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помощь, и провожу с ними индивидуальную работу</a:t>
            </a:r>
            <a:endParaRPr lang="ru-RU" sz="2400" b="1" kern="0" dirty="0">
              <a:solidFill>
                <a:sysClr val="windowText" lastClr="000000"/>
              </a:solidFill>
              <a:latin typeface="GulimChe" panose="020B0609000101010101" pitchFamily="49" charset="-127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dirty="0" smtClean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60338"/>
            <a:ext cx="4149725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260" y="980728"/>
            <a:ext cx="3608700" cy="507342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ru-RU" altLang="ru-RU" sz="2400" b="1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2200" b="1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Сделай радугу»</a:t>
            </a:r>
            <a:endParaRPr lang="ru-RU" altLang="ru-RU" sz="2200" b="1" u="sng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ru-RU" altLang="ru-RU" sz="2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Детям предлагается «зажечь радугу», т.е. выложить из </a:t>
            </a:r>
            <a:r>
              <a:rPr lang="ru-RU" altLang="ru-RU" sz="22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шнурочков</a:t>
            </a:r>
            <a:r>
              <a:rPr lang="ru-RU" altLang="ru-RU" sz="2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(тесьмы, ленточек) дуги радуги. Следует учитывать психоэмоциональное состояние детей, их коммуникативные качества. «Холодные» цвета радуги можно предложить «зажечь» детям активным, подвижным. Замкнутым, малоподвижным – теплые</a:t>
            </a:r>
            <a:endParaRPr lang="ru-RU" sz="2200" b="1" kern="0" dirty="0">
              <a:solidFill>
                <a:sysClr val="windowText" lastClr="000000"/>
              </a:solidFill>
              <a:latin typeface="GulimChe" panose="020B0609000101010101" pitchFamily="49" charset="-127"/>
            </a:endParaRPr>
          </a:p>
          <a:p>
            <a:pPr marL="0" lvl="0" indent="0">
              <a:buNone/>
              <a:defRPr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sz="2200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03260" y="2871272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n-ea"/>
                <a:cs typeface="+mn-cs"/>
              </a:rPr>
              <a:t>Игры с цветом</a:t>
            </a:r>
            <a:br>
              <a:rPr lang="ru-RU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n-ea"/>
                <a:cs typeface="+mn-cs"/>
              </a:rPr>
            </a:br>
            <a:endParaRPr lang="ru-RU" sz="3200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965860"/>
            <a:ext cx="3991744" cy="57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16" y="1496382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Составь букет»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Ребенку на выбор предлагается составить букет из цветов холодных или теплых оттенков.</a:t>
            </a: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33016" y="2924944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1" y="980728"/>
            <a:ext cx="44768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226620"/>
            <a:ext cx="7715200" cy="1552933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16" y="1496382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01048" y="2988240"/>
            <a:ext cx="2714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цветового пространства эффективно действует на эмоциональное состояние малыша</a:t>
            </a:r>
            <a:endParaRPr lang="ru-RU" alt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573016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1308" y="166131"/>
            <a:ext cx="4910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шатер»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66242"/>
            <a:ext cx="77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прозрачную ткань насыщенных и пастельных цветов рассматриваем  окружающее пространство. Это дает ощутимый эффект и развивает цветовые ассоциации, успокаивает, настраивает на позитивный лад, развивает воображение и фантазию. </a:t>
            </a: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1" y="2054226"/>
            <a:ext cx="2669654" cy="19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98" y="2119177"/>
            <a:ext cx="2684462" cy="19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309353"/>
            <a:ext cx="2669655" cy="21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98" y="4374304"/>
            <a:ext cx="2684462" cy="20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Содержание: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1. Актуальность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2. Задачи, решаемые в ходе работы с цветом.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3.Влияние цвета на эмоциональное состояние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4.Диагностическая методика «Разноцветные странички»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5. Приемы воздействия цветом.  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6.Упражнения на развитие эмоционально-личностной сферы.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7.Игры с цветом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8. Вывод.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3"/>
              </a:buBlip>
            </a:pPr>
            <a:endParaRPr lang="ru-RU" dirty="0" smtClean="0"/>
          </a:p>
          <a:p>
            <a:pPr>
              <a:buBlip>
                <a:blip r:embed="rId3"/>
              </a:buBlip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28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16" y="1496382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33016" y="2924944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724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Вертушка»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дует на разноцветную вертушку, по сигналу «стоп» останавливается.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 цвет, на который указывает бабочка, и описывает свои ощущения от этого цвета. Можно предложить ребенку придумать сказочную страну, где обитают жители того или иного цвета. Игра хорошо развивает фантазию и воображение.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44814"/>
            <a:ext cx="6984776" cy="33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50136" y="1496382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16" y="1496382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33016" y="2924944"/>
            <a:ext cx="8062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016" y="908720"/>
            <a:ext cx="40830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Изодеятельность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Предлагаем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ребенку разукрасить предмет одежды в тот цвет, который ему хотелось бы надеть. По выбранному цвету мы можем видеть, как у ребенка меняется настроение.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36" y="692115"/>
            <a:ext cx="36493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1496383"/>
            <a:ext cx="7715200" cy="283170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  </a:t>
            </a: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73" y="1779554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06872" y="764704"/>
            <a:ext cx="340508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Вечером, перед уходом домой, ребенок снова выбирает лепесток. Можно провести  беседу о прошедшем дне и о переменах в настроении, почему они произошли, что больше всего понравилось, запомнилось. Главная задача воспитателя − создать благоприятные условия для детей, чтобы они уходили домой в хорошем настроении и с радостью шли в детский сад.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3" y="764704"/>
            <a:ext cx="3901797" cy="557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15616" y="980147"/>
            <a:ext cx="7211144" cy="4747667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700" b="1" dirty="0" smtClean="0">
                <a:solidFill>
                  <a:prstClr val="black"/>
                </a:solidFill>
              </a:rPr>
              <a:t> </a:t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700" b="1" dirty="0">
                <a:solidFill>
                  <a:prstClr val="black"/>
                </a:solidFill>
              </a:rPr>
              <a:t/>
            </a:r>
            <a:br>
              <a:rPr lang="ru-RU" sz="2700" b="1" dirty="0">
                <a:solidFill>
                  <a:prstClr val="black"/>
                </a:solidFill>
              </a:rPr>
            </a:br>
            <a:r>
              <a:rPr lang="ru-RU" sz="2700" b="1" dirty="0" smtClean="0">
                <a:solidFill>
                  <a:prstClr val="black"/>
                </a:solidFill>
              </a:rPr>
              <a:t/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Вывод: цвет </a:t>
            </a:r>
            <a:r>
              <a:rPr lang="ru-RU" sz="2400" b="1" dirty="0">
                <a:solidFill>
                  <a:prstClr val="black"/>
                </a:solidFill>
              </a:rPr>
              <a:t>вносит эмоциональное оживление в жизнь группы, значительно развивает эмоциональный мир дошкольника, улучшает психологический микроклимат в детском коллективе,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стимулирует интеллектуальное и эмоциональное развитие дошкольников, способствует приобретению детьми навыков психофизической релаксации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        </a:t>
            </a:r>
            <a:r>
              <a:rPr lang="ru-RU" sz="2400" b="1" dirty="0" smtClean="0">
                <a:solidFill>
                  <a:srgbClr val="FF3300"/>
                </a:solidFill>
              </a:rPr>
              <a:t> </a:t>
            </a:r>
            <a:r>
              <a:rPr lang="ru-RU" sz="2400" b="1" dirty="0">
                <a:solidFill>
                  <a:srgbClr val="FF3300"/>
                </a:solidFill>
              </a:rPr>
              <a:t/>
            </a:r>
            <a:br>
              <a:rPr lang="ru-RU" sz="2400" b="1" dirty="0">
                <a:solidFill>
                  <a:srgbClr val="FF3300"/>
                </a:solidFill>
              </a:rPr>
            </a:br>
            <a:r>
              <a:rPr lang="ru-RU" sz="2700" dirty="0">
                <a:solidFill>
                  <a:prstClr val="black"/>
                </a:solidFill>
              </a:rPr>
              <a:t/>
            </a:r>
            <a:br>
              <a:rPr lang="ru-RU" sz="2700" dirty="0">
                <a:solidFill>
                  <a:prstClr val="black"/>
                </a:solidFill>
              </a:rPr>
            </a:b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73" y="1779554"/>
            <a:ext cx="2930872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06872" y="764704"/>
            <a:ext cx="34050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87624" y="908720"/>
            <a:ext cx="7211144" cy="4747667"/>
          </a:xfrm>
        </p:spPr>
        <p:txBody>
          <a:bodyPr>
            <a:no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ru-RU" sz="2700" b="1" dirty="0" smtClean="0">
                <a:solidFill>
                  <a:prstClr val="black"/>
                </a:solidFill>
              </a:rPr>
              <a:t> </a:t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700" b="1" dirty="0">
                <a:solidFill>
                  <a:prstClr val="black"/>
                </a:solidFill>
              </a:rPr>
              <a:t/>
            </a:r>
            <a:br>
              <a:rPr lang="ru-RU" sz="2700" b="1" dirty="0">
                <a:solidFill>
                  <a:prstClr val="black"/>
                </a:solidFill>
              </a:rPr>
            </a:br>
            <a:r>
              <a:rPr lang="ru-RU" sz="2700" b="1" dirty="0" smtClean="0">
                <a:solidFill>
                  <a:prstClr val="black"/>
                </a:solidFill>
              </a:rPr>
              <a:t/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700" dirty="0">
                <a:solidFill>
                  <a:prstClr val="black"/>
                </a:solidFill>
              </a:rPr>
              <a:t/>
            </a:r>
            <a:br>
              <a:rPr lang="ru-RU" sz="2700" dirty="0">
                <a:solidFill>
                  <a:prstClr val="black"/>
                </a:solidFill>
              </a:rPr>
            </a:br>
            <a:endParaRPr lang="ru-RU" sz="2000" b="1" kern="0" dirty="0">
              <a:solidFill>
                <a:sysClr val="windowText" lastClr="000000"/>
              </a:solidFill>
              <a:latin typeface="GulimChe" panose="020B0609000101010101" pitchFamily="49" charset="-127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72" y="1779554"/>
            <a:ext cx="7591895" cy="4557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  <a:defRPr/>
            </a:pPr>
            <a:r>
              <a:rPr lang="ru-RU" sz="6000" b="1" dirty="0">
                <a:solidFill>
                  <a:srgbClr val="FF3300"/>
                </a:solidFill>
              </a:rPr>
              <a:t>Спасибо за внимание!</a:t>
            </a:r>
          </a:p>
          <a:p>
            <a:pPr marL="0" lvl="0" indent="0" algn="r"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06872" y="764704"/>
            <a:ext cx="34050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  Актуальность 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                   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</a:rPr>
              <a:t>Сегодня </a:t>
            </a:r>
            <a:r>
              <a:rPr lang="ru-RU" sz="2000" b="1" dirty="0">
                <a:solidFill>
                  <a:prstClr val="black"/>
                </a:solidFill>
              </a:rPr>
              <a:t>в дошкольных учреждениях уделяется большое внимание </a:t>
            </a:r>
            <a:r>
              <a:rPr lang="ru-RU" sz="2000" b="1" dirty="0" err="1">
                <a:solidFill>
                  <a:prstClr val="black"/>
                </a:solidFill>
              </a:rPr>
              <a:t>здоровьесберегающим</a:t>
            </a:r>
            <a:r>
              <a:rPr lang="ru-RU" sz="2000" b="1" dirty="0">
                <a:solidFill>
                  <a:prstClr val="black"/>
                </a:solidFill>
              </a:rPr>
              <a:t> технологиям, которые направлены на решение приоритетной задачи дошкольного образования – сохранить, поддержать и обогатить здоровье детей.</a:t>
            </a: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	Дошкольный </a:t>
            </a:r>
            <a:r>
              <a:rPr lang="ru-RU" sz="2000" b="1" dirty="0">
                <a:solidFill>
                  <a:prstClr val="black"/>
                </a:solidFill>
              </a:rPr>
              <a:t>возраст является решающим этапом в формировании фундамента физического и психического здоровья ребенка</a:t>
            </a:r>
            <a:r>
              <a:rPr lang="ru-RU" sz="2000" b="1" dirty="0" smtClean="0">
                <a:solidFill>
                  <a:prstClr val="black"/>
                </a:solidFill>
              </a:rPr>
              <a:t>. </a:t>
            </a:r>
            <a:r>
              <a:rPr lang="ru-RU" sz="2000" b="1" dirty="0">
                <a:solidFill>
                  <a:prstClr val="black"/>
                </a:solidFill>
              </a:rPr>
              <a:t>В последнее время увеличивается количество детей, посещающих дошкольное учреждение, с различными </a:t>
            </a:r>
            <a:r>
              <a:rPr lang="ru-RU" sz="2000" b="1" dirty="0" smtClean="0">
                <a:solidFill>
                  <a:prstClr val="black"/>
                </a:solidFill>
              </a:rPr>
              <a:t>психоэмоциональными нарушениями</a:t>
            </a:r>
            <a:r>
              <a:rPr lang="ru-RU" sz="2000" b="1" dirty="0">
                <a:solidFill>
                  <a:prstClr val="black"/>
                </a:solidFill>
              </a:rPr>
              <a:t>: снижением работоспособности, раздражительностью и плаксивостью, − а также </a:t>
            </a:r>
            <a:r>
              <a:rPr lang="ru-RU" sz="2000" b="1" dirty="0" err="1">
                <a:solidFill>
                  <a:prstClr val="black"/>
                </a:solidFill>
              </a:rPr>
              <a:t>гиперактивные</a:t>
            </a:r>
            <a:r>
              <a:rPr lang="ru-RU" sz="2000" b="1" dirty="0">
                <a:solidFill>
                  <a:prstClr val="black"/>
                </a:solidFill>
              </a:rPr>
              <a:t> и, наоборот, пассивные  дети. </a:t>
            </a:r>
            <a:r>
              <a:rPr lang="ru-RU" sz="2000" b="1" dirty="0" smtClean="0">
                <a:solidFill>
                  <a:prstClr val="black"/>
                </a:solidFill>
              </a:rPr>
              <a:t> Существует очень много   современных </a:t>
            </a:r>
            <a:r>
              <a:rPr lang="ru-RU" sz="2000" b="1" dirty="0">
                <a:solidFill>
                  <a:prstClr val="black"/>
                </a:solidFill>
              </a:rPr>
              <a:t>методик по укреплению и сохранению детского здо</a:t>
            </a:r>
            <a:r>
              <a:rPr lang="ru-RU" sz="2000" dirty="0">
                <a:solidFill>
                  <a:prstClr val="black"/>
                </a:solidFill>
              </a:rPr>
              <a:t>ровья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7931224" cy="58515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46138"/>
            <a:ext cx="662473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685800">
              <a:lnSpc>
                <a:spcPct val="9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Эмоциональное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физическое благополучие ребенка зависит от того, что его окружает. Цвет по своему воздействию на организм человека имеет колоссальное значение. Цвет служит мощным стимулятором эмоционального и интеллектуального развития детей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Вот почему в своей работе я уделяю большое внимание работе с цветом.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685800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Данная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помогает скорректировать эмоциональное состояние ребенка, позволяет развивать его творческий потенциал, учитывая индивидуальные особенности и предпочтения. </a:t>
            </a:r>
          </a:p>
        </p:txBody>
      </p:sp>
    </p:spTree>
    <p:extLst>
      <p:ext uri="{BB962C8B-B14F-4D97-AF65-F5344CB8AC3E}">
        <p14:creationId xmlns:p14="http://schemas.microsoft.com/office/powerpoint/2010/main" val="26103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.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</a:t>
            </a:r>
            <a:r>
              <a:rPr lang="ru-RU" sz="22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</a:t>
            </a:r>
            <a:endParaRPr lang="ru-RU" sz="22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</a:rPr>
              <a:t>            </a:t>
            </a:r>
            <a:r>
              <a:rPr lang="ru-RU" sz="2000" b="1" u="sng" dirty="0" smtClean="0">
                <a:solidFill>
                  <a:prstClr val="black"/>
                </a:solidFill>
              </a:rPr>
              <a:t>Работа </a:t>
            </a:r>
            <a:r>
              <a:rPr lang="ru-RU" sz="2000" b="1" u="sng" dirty="0">
                <a:solidFill>
                  <a:prstClr val="black"/>
                </a:solidFill>
              </a:rPr>
              <a:t>с цветом способствует решению задач</a:t>
            </a:r>
            <a:r>
              <a:rPr lang="ru-RU" sz="2000" b="1" u="sng" dirty="0" smtClean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endParaRPr lang="ru-RU" sz="2000" b="1" u="sng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ru-RU" sz="2000" dirty="0">
                <a:solidFill>
                  <a:prstClr val="black"/>
                </a:solidFill>
              </a:rPr>
              <a:t>•    </a:t>
            </a:r>
            <a:r>
              <a:rPr lang="ru-RU" sz="2000" b="1" dirty="0">
                <a:solidFill>
                  <a:prstClr val="black"/>
                </a:solidFill>
              </a:rPr>
              <a:t>повысить  уровень </a:t>
            </a:r>
            <a:r>
              <a:rPr lang="ru-RU" sz="2000" b="1" dirty="0" err="1">
                <a:solidFill>
                  <a:prstClr val="black"/>
                </a:solidFill>
              </a:rPr>
              <a:t>коммуникативности</a:t>
            </a:r>
            <a:r>
              <a:rPr lang="ru-RU" sz="2000" b="1" dirty="0">
                <a:solidFill>
                  <a:prstClr val="black"/>
                </a:solidFill>
              </a:rPr>
              <a:t> детей, их эмоциональную отзывчивость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•    </a:t>
            </a:r>
            <a:r>
              <a:rPr lang="ru-RU" sz="2000" b="1" dirty="0" smtClean="0">
                <a:solidFill>
                  <a:prstClr val="black"/>
                </a:solidFill>
              </a:rPr>
              <a:t>обогатить </a:t>
            </a:r>
            <a:r>
              <a:rPr lang="ru-RU" sz="2000" b="1" dirty="0">
                <a:solidFill>
                  <a:prstClr val="black"/>
                </a:solidFill>
              </a:rPr>
              <a:t>сенсорный и эмоциональный опыт детей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•    </a:t>
            </a:r>
            <a:r>
              <a:rPr lang="ru-RU" sz="2000" b="1" dirty="0" smtClean="0">
                <a:solidFill>
                  <a:prstClr val="black"/>
                </a:solidFill>
              </a:rPr>
              <a:t>познакомить </a:t>
            </a:r>
            <a:r>
              <a:rPr lang="ru-RU" sz="2000" b="1" dirty="0">
                <a:solidFill>
                  <a:prstClr val="black"/>
                </a:solidFill>
              </a:rPr>
              <a:t>с приемами управления своими чувствами, </a:t>
            </a:r>
            <a:r>
              <a:rPr lang="ru-RU" sz="2000" b="1" dirty="0" smtClean="0">
                <a:solidFill>
                  <a:prstClr val="black"/>
                </a:solidFill>
              </a:rPr>
              <a:t>сформировать </a:t>
            </a:r>
            <a:r>
              <a:rPr lang="ru-RU" sz="2000" b="1" dirty="0">
                <a:solidFill>
                  <a:prstClr val="black"/>
                </a:solidFill>
              </a:rPr>
              <a:t>навыки самоконтроля 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15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643192" cy="6126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j-ea"/>
                <a:cs typeface="+mj-cs"/>
              </a:rPr>
              <a:t>                                                                                                            </a:t>
            </a:r>
            <a:endParaRPr lang="ru-RU" sz="20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ea typeface="+mj-ea"/>
              <a:cs typeface="+mj-cs"/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j-ea"/>
                <a:cs typeface="+mj-cs"/>
              </a:rPr>
              <a:t>Влияние </a:t>
            </a: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j-ea"/>
                <a:cs typeface="+mj-cs"/>
              </a:rPr>
              <a:t>цвета на эмоциональное состояние ребенка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1692276"/>
            <a:ext cx="7225581" cy="43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773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4638"/>
            <a:ext cx="3888432" cy="639472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Авторы Галецкая Л.В. , Орлов В.В)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Суть </a:t>
            </a: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</a:rPr>
              <a:t>данной методики в следующем: день ребенка в детском саду представлен как 9 основных содержательных фрагментов - страничек, изображенных в виде лаконичных и понятных графических символов.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</a:rPr>
              <a:t>Графические изображения размещаются на листе стандартного формата А4, по 3 символа в строке. Завершающим элементом является собственное имя ребенка, написанное внизу листа. Эти листы с символами-страничками раздаются детям одновременно с одинаковыми наборами карандашей: красный, оранжевый, желтый, зеленый, синий, фиолетовый, черный. Далее детям предлагается закрасить каждый графический символ – страничку любым, из лежащих перед ним карандашей, а также выбрать любой цвет и закрасить свое имя. Предполагается, что выбор цвета будет зависеть от эмоционального отношения ребенка к соответствующему содержательному фрагменту его дня в детском саду или школе. Выбор цвета карандаша для закрашивания своего имени в известной мере характеризует самооценку ребенка. </a:t>
            </a: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sz="2600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4638"/>
            <a:ext cx="754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Диагностическая методика «Разноцветные странички»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img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4333" r="10156" b="8987"/>
          <a:stretch>
            <a:fillRect/>
          </a:stretch>
        </p:blipFill>
        <p:spPr bwMode="auto">
          <a:xfrm>
            <a:off x="4726360" y="879611"/>
            <a:ext cx="3584575" cy="51847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79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                                                                      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</a:p>
          <a:p>
            <a:pPr marL="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время работы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фиксируются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все вербальные реакции ребенка. Часто они вслух объясняют, почему выбрали тот или иной карандаш. По окончании задания происходит анализ работы. По характеру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цветовыбора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строится первичная гипотеза об эмоциональном благополучии и трудностях, с которыми сталкивается ребенок.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Используется </a:t>
            </a: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интерпретация цветов: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красный – отношение восторженное;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оранжевый – радостное;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желтый – светлое, приятное;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зеленый – спокойное, ровное;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синий - легкая тревожность;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фиолетовый – тревожное, тоскливое; 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черный – состояние крайней неудовлетворенности.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Результаты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диагностики “Разноцветные странички” дают основу для дальнейшей работы с детьми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3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048952" cy="5012001"/>
          </a:xfrm>
        </p:spPr>
        <p:txBody>
          <a:bodyPr>
            <a:normAutofit fontScale="77500" lnSpcReduction="20000"/>
          </a:bodyPr>
          <a:lstStyle/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	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Следующие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этапы предусматривали реализацию комплекса упражнений с использованием </a:t>
            </a:r>
            <a:r>
              <a:rPr lang="ru-RU" altLang="ru-RU" sz="2600" b="1" dirty="0" err="1">
                <a:solidFill>
                  <a:srgbClr val="000000"/>
                </a:solidFill>
                <a:cs typeface="Arial" panose="020B0604020202020204" pitchFamily="34" charset="0"/>
              </a:rPr>
              <a:t>цветотерапии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. Комплекс проводился в течении 3 месяцев по 2 раза в неделю с периодичностью в 2–3 дня.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u="sng" dirty="0" smtClean="0">
                <a:solidFill>
                  <a:srgbClr val="008000"/>
                </a:solidFill>
                <a:cs typeface="Arial" panose="020B0604020202020204" pitchFamily="34" charset="0"/>
              </a:rPr>
              <a:t>«</a:t>
            </a:r>
            <a:r>
              <a:rPr lang="ru-RU" altLang="ru-RU" sz="2600" b="1" u="sng" dirty="0">
                <a:solidFill>
                  <a:srgbClr val="008000"/>
                </a:solidFill>
                <a:cs typeface="Arial" panose="020B0604020202020204" pitchFamily="34" charset="0"/>
              </a:rPr>
              <a:t>Цветное </a:t>
            </a:r>
            <a:r>
              <a:rPr lang="ru-RU" altLang="ru-RU" sz="2600" b="1" u="sng" dirty="0" smtClean="0">
                <a:solidFill>
                  <a:srgbClr val="008000"/>
                </a:solidFill>
                <a:cs typeface="Arial" panose="020B0604020202020204" pitchFamily="34" charset="0"/>
              </a:rPr>
              <a:t>одеяло»</a:t>
            </a:r>
          </a:p>
          <a:p>
            <a:pPr marL="0" lvl="0" indent="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b="1" u="sng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b="1" u="sng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Цель</a:t>
            </a:r>
            <a:r>
              <a:rPr lang="ru-RU" altLang="ru-RU" sz="2600" b="1" u="sng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снизить уровень тревожности,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Стимулировать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волевые качества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добиваться преодоление страхов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Детям предлагается поиграть 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под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большим цветным одеялом,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состоящим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из разноцветных 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лоскутов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полупрозрачной 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ткани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Обязательно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следует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соблюдать цветовое </a:t>
            </a:r>
            <a:endParaRPr lang="ru-RU" altLang="ru-RU" sz="2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расположение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цветов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после темных и </a:t>
            </a: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тревожных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обязательно должны быть</a:t>
            </a:r>
          </a:p>
          <a:p>
            <a:pPr marL="0" lvl="0" indent="0"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  <a:cs typeface="Arial" panose="020B0604020202020204" pitchFamily="34" charset="0"/>
              </a:rPr>
              <a:t>яркие и успокаивающие. 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prstClr val="black"/>
                </a:solidFill>
              </a:rPr>
              <a:t> </a:t>
            </a:r>
            <a:endParaRPr lang="ru-RU" sz="26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prstClr val="black"/>
              </a:solidFill>
            </a:endParaRPr>
          </a:p>
          <a:p>
            <a:pPr marL="0" lvl="0" algn="just" defTabSz="6858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74639"/>
            <a:ext cx="7139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                    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                             </a:t>
            </a:r>
            <a:r>
              <a:rPr kumimoji="0" lang="ru-RU" sz="32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Приемы воздействия цветом</a:t>
            </a:r>
            <a:br>
              <a:rPr kumimoji="0" lang="ru-RU" sz="32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</a:br>
            <a:r>
              <a:rPr kumimoji="0" lang="ru-RU" sz="4000" b="1" i="0" u="none" strike="noStrike" kern="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+mj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32" y="2963208"/>
            <a:ext cx="3656464" cy="26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597</Words>
  <Application>Microsoft Office PowerPoint</Application>
  <PresentationFormat>Экран (4:3)</PresentationFormat>
  <Paragraphs>226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GulimChe</vt:lpstr>
      <vt:lpstr>Arial</vt:lpstr>
      <vt:lpstr>Calibri</vt:lpstr>
      <vt:lpstr>Calibri Light</vt:lpstr>
      <vt:lpstr>Romashulka</vt:lpstr>
      <vt:lpstr>Times New Roman</vt:lpstr>
      <vt:lpstr>Тема Office</vt:lpstr>
      <vt:lpstr>Муниципальное бюджетное дошкольное образовательное учреждение  Детский сад №14 г. Твери   Использование цвета в формировании эмоциональной сферы у детей старшего дошкольного возраста через индивидуальную  работу  ГАНИЕВА САБИНА ШАМИЛЬЕВНА, ВОСПИТАТЕЛЬ  1КВАЛИФИКАЦИОННОЙ КАТЕГОРИИ  Тверь, 2017г</vt:lpstr>
      <vt:lpstr> Содержание:</vt:lpstr>
      <vt:lpstr>    Актуальность                         </vt:lpstr>
      <vt:lpstr>  </vt:lpstr>
      <vt:lpstr> .  </vt:lpstr>
      <vt:lpstr>  </vt:lpstr>
      <vt:lpstr>  </vt:lpstr>
      <vt:lpstr> </vt:lpstr>
      <vt:lpstr> </vt:lpstr>
      <vt:lpstr> </vt:lpstr>
      <vt:lpstr> </vt:lpstr>
      <vt:lpstr> </vt:lpstr>
      <vt:lpstr> </vt:lpstr>
      <vt:lpstr>Оранжевый цвет Цель: Используется при коррекции застенчивости, замкнутости, скованности. Ход: На плотный картон нанести клей, насыпать пшенную крупу, распределяя по всему листу, подождать, пока высохнет. Под музыку пальчиковой краской оранжево цвета раскрасить пшено</vt:lpstr>
      <vt:lpstr> </vt:lpstr>
      <vt:lpstr> </vt:lpstr>
      <vt:lpstr>Игры с цветом </vt:lpstr>
      <vt:lpstr>  </vt:lpstr>
      <vt:lpstr>  </vt:lpstr>
      <vt:lpstr>  </vt:lpstr>
      <vt:lpstr>  </vt:lpstr>
      <vt:lpstr>  </vt:lpstr>
      <vt:lpstr>    Вывод: цвет вносит эмоциональное оживление в жизнь группы, значительно развивает эмоциональный мир дошкольника, улучшает психологический микроклимат в детском коллективе, стимулирует интеллектуальное и эмоциональное развитие дошкольников, способствует приобретению детьми навыков психофизической релаксации.             </vt:lpstr>
      <vt:lpstr>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user</cp:lastModifiedBy>
  <cp:revision>28</cp:revision>
  <dcterms:created xsi:type="dcterms:W3CDTF">2015-02-12T11:22:36Z</dcterms:created>
  <dcterms:modified xsi:type="dcterms:W3CDTF">2018-03-23T16:58:13Z</dcterms:modified>
</cp:coreProperties>
</file>