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0" r:id="rId6"/>
    <p:sldId id="274" r:id="rId7"/>
    <p:sldId id="261" r:id="rId8"/>
    <p:sldId id="262" r:id="rId9"/>
    <p:sldId id="266" r:id="rId10"/>
    <p:sldId id="275" r:id="rId11"/>
    <p:sldId id="276" r:id="rId12"/>
    <p:sldId id="267" r:id="rId13"/>
    <p:sldId id="268" r:id="rId14"/>
    <p:sldId id="278" r:id="rId15"/>
    <p:sldId id="269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5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7.0720024006016263E-2"/>
          <c:y val="6.7589363829521326E-2"/>
          <c:w val="0.8981065193332195"/>
          <c:h val="0.797456880389951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FFFF00"/>
              </a:solidFill>
            </a:ln>
          </c:spPr>
          <c:dPt>
            <c:idx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молочный</c:v>
                </c:pt>
                <c:pt idx="1">
                  <c:v>горький</c:v>
                </c:pt>
                <c:pt idx="2">
                  <c:v>белый</c:v>
                </c:pt>
                <c:pt idx="3">
                  <c:v>пористый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0.33000000000000007</c:v>
                </c:pt>
                <c:pt idx="1">
                  <c:v>0.17</c:v>
                </c:pt>
                <c:pt idx="2">
                  <c:v>0.27</c:v>
                </c:pt>
                <c:pt idx="3">
                  <c:v>0.27</c:v>
                </c:pt>
              </c:numCache>
            </c:numRef>
          </c:val>
        </c:ser>
        <c:gapWidth val="219"/>
        <c:overlap val="-27"/>
        <c:axId val="77339264"/>
        <c:axId val="77361536"/>
      </c:barChart>
      <c:catAx>
        <c:axId val="77339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77361536"/>
        <c:crosses val="autoZero"/>
        <c:auto val="1"/>
        <c:lblAlgn val="ctr"/>
        <c:lblOffset val="100"/>
      </c:catAx>
      <c:valAx>
        <c:axId val="773615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77339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73228">
                  <a:srgbClr val="C539B4"/>
                </a:gs>
                <a:gs pos="23000">
                  <a:srgbClr val="C539B4"/>
                </a:gs>
                <a:gs pos="69000">
                  <a:srgbClr val="C539B4"/>
                </a:gs>
                <a:gs pos="97000">
                  <a:srgbClr val="C539B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dPt>
            <c:idx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/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/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приносит пользу</c:v>
                </c:pt>
                <c:pt idx="1">
                  <c:v>вред и пользу</c:v>
                </c:pt>
                <c:pt idx="2">
                  <c:v>приносит вред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0.66000000000000014</c:v>
                </c:pt>
                <c:pt idx="1">
                  <c:v>0.17</c:v>
                </c:pt>
                <c:pt idx="2">
                  <c:v>0.17</c:v>
                </c:pt>
              </c:numCache>
            </c:numRef>
          </c:val>
        </c:ser>
        <c:gapWidth val="219"/>
        <c:axId val="134631808"/>
        <c:axId val="134633344"/>
      </c:barChart>
      <c:catAx>
        <c:axId val="134631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34633344"/>
        <c:crosses val="autoZero"/>
        <c:auto val="1"/>
        <c:lblAlgn val="ctr"/>
        <c:lblOffset val="100"/>
      </c:catAx>
      <c:valAx>
        <c:axId val="134633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3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597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21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63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330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490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60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344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769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544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685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92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5454-73F4-4348-AD20-36324C12D936}" type="datetimeFigureOut">
              <a:rPr lang="ru-RU" smtClean="0"/>
              <a:pPr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7777-C0F7-4963-8CEA-FCC334E1B1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60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.restoran.ua/storage/images/restoran/kiev/news/specialno/2012-01-11-belmondo/shokoladno-apel-sinovyj-kupol/1073503-1-rus-RU/SHokoladno-apel-sinovyj-kupol_full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sytno.info/uploads/recipe/deserty_konditerskie/cherri-glazirovannye-v-shokolade_5849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pueblosoriginarios.com/recursos/colecciones/maya/imagenes/copal.jpg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95400" y="1902280"/>
            <a:ext cx="9300754" cy="1648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Шоколад: польза или вред</a:t>
            </a:r>
          </a:p>
          <a:p>
            <a:pPr algn="ctr"/>
            <a:r>
              <a:rPr lang="ru-RU" sz="4000" dirty="0" smtClean="0">
                <a:solidFill>
                  <a:srgbClr val="432525"/>
                </a:solidFill>
                <a:latin typeface="Cambria" panose="02040503050406030204" pitchFamily="18" charset="0"/>
              </a:rPr>
              <a:t/>
            </a:r>
            <a:br>
              <a:rPr lang="ru-RU" sz="4000" dirty="0" smtClean="0">
                <a:solidFill>
                  <a:srgbClr val="432525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rgbClr val="432525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29200" y="4229624"/>
            <a:ext cx="5121279" cy="21041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ВЫПОЛНИЛА</a:t>
            </a: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: Кирясова Алина,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ученица 4 «Б» класса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МБОУ «Новостроевская СОШ»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РУКОВОДИТЕЛЬ:</a:t>
            </a: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Ксения Владимировна Кроль</a:t>
            </a: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432525"/>
                </a:solidFill>
                <a:latin typeface="Cambria" panose="02040503050406030204" pitchFamily="18" charset="0"/>
                <a:cs typeface="Arial" pitchFamily="34" charset="0"/>
              </a:rPr>
              <a:t>учитель начальных классов </a:t>
            </a:r>
          </a:p>
          <a:p>
            <a:endParaRPr lang="ru-RU" dirty="0"/>
          </a:p>
        </p:txBody>
      </p:sp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976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x_925ebdbe.jpg"/>
          <p:cNvPicPr>
            <a:picLocks noChangeAspect="1" noChangeArrowheads="1"/>
          </p:cNvPicPr>
          <p:nvPr/>
        </p:nvPicPr>
        <p:blipFill>
          <a:blip r:embed="rId3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документы\ИССЛЕДОВАНИЕ В НАЧ ШКОЛЕ\2016-2017\Кирясова Алина\b92f6f1a9bdb8e73539ccc03fa8f4f79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13560" y="50292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432525"/>
                </a:solidFill>
                <a:latin typeface="Cambria" pitchFamily="18" charset="0"/>
              </a:rPr>
              <a:t>О пользе шоколада</a:t>
            </a:r>
            <a:endParaRPr lang="ru-RU" sz="4800" b="1" dirty="0">
              <a:solidFill>
                <a:srgbClr val="432525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3480" y="1706940"/>
            <a:ext cx="797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  Улучшает настроение;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  вызывает прилив сил;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  заряжает бодростью;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  стимулирует память;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  полезен для сердца;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  шоколад – источник энергии;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x_925ebdbe.jpg"/>
          <p:cNvPicPr>
            <a:picLocks noChangeAspect="1" noChangeArrowheads="1"/>
          </p:cNvPicPr>
          <p:nvPr/>
        </p:nvPicPr>
        <p:blipFill>
          <a:blip r:embed="rId3" cstate="print"/>
          <a:srcRect t="26000" r="800" b="27600"/>
          <a:stretch>
            <a:fillRect/>
          </a:stretch>
        </p:blipFill>
        <p:spPr bwMode="auto">
          <a:xfrm>
            <a:off x="9299484" y="25766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документы\ИССЛЕДОВАНИЕ В НАЧ ШКОЛЕ\2016-2017\Кирясова Алина\b92f6f1a9bdb8e73539ccc03fa8f4f79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67321" y="348734"/>
            <a:ext cx="80863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Отрицательное воздействие </a:t>
            </a:r>
          </a:p>
          <a:p>
            <a:r>
              <a:rPr lang="ru-RU" sz="4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шоколада на организм: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51560" y="1798826"/>
            <a:ext cx="85191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32525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Нельзя поедать его в больших количествах (это высококалорийный продукт и является источником лишнего веса);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432525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32525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может вызывать аллергию;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32525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вреден, если употреблять ненастоящий шоколад (сделанный из пальмового масла)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32525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Шоколад с васа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06" y="2886157"/>
            <a:ext cx="4143404" cy="203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5464" y="5571148"/>
            <a:ext cx="794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cs typeface="Times New Roman" pitchFamily="18" charset="0"/>
              </a:rPr>
              <a:t>Бельгийцы</a:t>
            </a:r>
            <a:r>
              <a:rPr lang="ru-RU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cs typeface="Times New Roman" pitchFamily="18" charset="0"/>
              </a:rPr>
              <a:t>наслаждаются шоколадом с </a:t>
            </a:r>
            <a:r>
              <a:rPr lang="ru-RU" sz="2400" dirty="0" smtClean="0">
                <a:latin typeface="Cambria" panose="02040503050406030204" pitchFamily="18" charset="0"/>
                <a:cs typeface="Times New Roman" pitchFamily="18" charset="0"/>
              </a:rPr>
              <a:t>помидорами.</a:t>
            </a:r>
            <a:endParaRPr lang="ru-RU" sz="2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.restoran.ua/storage/images/restoran/kiev/news/specialno/2012-01-11-belmondo/shokoladno-apel-sinovyj-kupol/1073503-1-rus-RU/SHokoladno-apel-sinovyj-kupol_fu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3766" y="929338"/>
            <a:ext cx="3242312" cy="215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sytno.info/uploads/recipe/deserty_konditerskie/cherri-glazirovannye-v-shokolade_584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6589" y="4129730"/>
            <a:ext cx="3071834" cy="244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18798" y="112076"/>
            <a:ext cx="9497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11 июля – Всемирный день шоколада</a:t>
            </a:r>
            <a:endParaRPr lang="ru-RU" sz="3200" dirty="0">
              <a:solidFill>
                <a:srgbClr val="432525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4376" y="1093792"/>
            <a:ext cx="7084036" cy="1283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95250" algn="just" fontAlgn="base">
              <a:spcAft>
                <a:spcPct val="0"/>
              </a:spcAft>
            </a:pPr>
            <a:r>
              <a:rPr lang="ru-RU" sz="2400" b="1" dirty="0">
                <a:solidFill>
                  <a:srgbClr val="333333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Французы</a:t>
            </a:r>
            <a:r>
              <a:rPr lang="ru-RU" sz="2400" dirty="0">
                <a:solidFill>
                  <a:srgbClr val="333333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предпочитают шоколад с апельсинами, и кстати, используют это сочетание не только в чистом виде, но и как приправу для мясных блюд.</a:t>
            </a:r>
            <a:endParaRPr lang="ru-RU" sz="2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12895" y="3259230"/>
            <a:ext cx="6465299" cy="70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95250" algn="just" fontAlgn="base"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333333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Японии</a:t>
            </a:r>
            <a:r>
              <a:rPr lang="ru-RU" sz="2400" dirty="0" smtClean="0">
                <a:solidFill>
                  <a:srgbClr val="333333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можно отведать шоколад с васаби.</a:t>
            </a:r>
            <a:endParaRPr lang="ru-RU" sz="2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47670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chock_p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50" y="2562508"/>
            <a:ext cx="5715000" cy="322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I:\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748" y="2399470"/>
            <a:ext cx="2508656" cy="37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4050" y="401575"/>
            <a:ext cx="1005435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Первый в мире памятник шоколаду открыт </a:t>
            </a:r>
          </a:p>
          <a:p>
            <a:pPr algn="ctr"/>
            <a:r>
              <a:rPr lang="ru-RU" sz="36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1 июля 2009 года, </a:t>
            </a:r>
          </a:p>
          <a:p>
            <a:pPr algn="ctr"/>
            <a:r>
              <a:rPr lang="ru-RU" sz="36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г. Покров Владимирская область</a:t>
            </a:r>
            <a:endParaRPr lang="ru-RU" sz="3600" dirty="0">
              <a:solidFill>
                <a:srgbClr val="43252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9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6215" y="1592723"/>
            <a:ext cx="8151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Какой шоколад предпочитаете?</a:t>
            </a:r>
            <a:endParaRPr lang="ru-RU" sz="4000" dirty="0">
              <a:solidFill>
                <a:srgbClr val="432525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429000" y="2464526"/>
          <a:ext cx="6126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7687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8975" y="1549653"/>
            <a:ext cx="11193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Каково воздействие шоколада на организм?</a:t>
            </a:r>
            <a:endParaRPr lang="ru-RU" sz="4000" dirty="0">
              <a:solidFill>
                <a:srgbClr val="432525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543988270"/>
              </p:ext>
            </p:extLst>
          </p:nvPr>
        </p:nvGraphicFramePr>
        <p:xfrm>
          <a:off x="3884541" y="254514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2751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8445" y="169243"/>
            <a:ext cx="11210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Как приготовить шоколад в домашних условиях?</a:t>
            </a:r>
            <a:endParaRPr lang="ru-RU" sz="3600" dirty="0">
              <a:solidFill>
                <a:srgbClr val="43252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9542" y="973414"/>
            <a:ext cx="8892947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1. 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Растопить масло на водяной бане.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2. 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Добавить в растопленное масло какао порошок.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3.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Добавить молоко.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4.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К получившейся смеси добавить сахар.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5.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Всю массу довести до кипения и варить 2-3 минуты.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6.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Формочки для шоколада смазать сливочным маслом. </a:t>
            </a:r>
          </a:p>
          <a:p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По желанию можно добавить орехи, мармелад, печенье, изюм.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7.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Вылить шоколадную массу в формочки, оставить </a:t>
            </a:r>
          </a:p>
          <a:p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на 10 мин на столе. Затем убрать в морозилку.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Шаг 8.</a:t>
            </a:r>
            <a:r>
              <a:rPr lang="ru-RU" sz="24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Достать шоколад из формочек.</a:t>
            </a:r>
          </a:p>
          <a:p>
            <a:endParaRPr lang="ru-RU" sz="2800" b="1" dirty="0">
              <a:solidFill>
                <a:srgbClr val="432525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Приятного аппетита!</a:t>
            </a:r>
          </a:p>
          <a:p>
            <a:endParaRPr lang="ru-RU" sz="3200" dirty="0">
              <a:solidFill>
                <a:srgbClr val="432525"/>
              </a:solidFill>
            </a:endParaRPr>
          </a:p>
        </p:txBody>
      </p:sp>
      <p:pic>
        <p:nvPicPr>
          <p:cNvPr id="9" name="Рисунок 8" descr="C:\Users\надя\Desktop\исследоват. работа\attachments (3)\20180312_2205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05799" y="944883"/>
            <a:ext cx="1371602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дя\Desktop\исследоват. работа\attachments (3)\20180312_220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888255" y="1214723"/>
            <a:ext cx="168966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дя\Desktop\исследоват. работа\attachments (3)\20180312_2209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57046" y="3021811"/>
            <a:ext cx="1280162" cy="13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667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9885" y="2160615"/>
            <a:ext cx="747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Гипотеза подтвердилась</a:t>
            </a:r>
            <a:endParaRPr lang="ru-RU" sz="4800" dirty="0">
              <a:solidFill>
                <a:srgbClr val="43252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66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x_925ebdbe.jpg"/>
          <p:cNvPicPr>
            <a:picLocks noChangeAspect="1" noChangeArrowheads="1"/>
          </p:cNvPicPr>
          <p:nvPr/>
        </p:nvPicPr>
        <p:blipFill>
          <a:blip r:embed="rId3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документы\ИССЛЕДОВАНИЕ В НАЧ ШКОЛЕ\2016-2017\Кирясова Алина\b92f6f1a9bdb8e73539ccc03fa8f4f79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25895" y="2205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432525"/>
                </a:solidFill>
                <a:effectLst>
                  <a:glow rad="101600">
                    <a:srgbClr val="432525">
                      <a:alpha val="60000"/>
                    </a:srgbClr>
                  </a:glow>
                </a:effectLst>
              </a:rPr>
              <a:t>Спасибо за внимание!</a:t>
            </a:r>
            <a:endParaRPr lang="ru-RU" sz="5400" b="1" cap="none" spc="0" dirty="0">
              <a:ln w="50800"/>
              <a:solidFill>
                <a:srgbClr val="432525"/>
              </a:solidFill>
              <a:effectLst>
                <a:glow rad="101600">
                  <a:srgbClr val="432525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53629" y="1813650"/>
            <a:ext cx="7219950" cy="2491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ЦЕЛЬ ИССЛЕДОВАНИЯ</a:t>
            </a: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:</a:t>
            </a:r>
            <a:b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выявление влияния шоколада на организм младшего школьника</a:t>
            </a:r>
            <a:r>
              <a:rPr lang="ru-RU" sz="2400" b="1" dirty="0" smtClean="0">
                <a:solidFill>
                  <a:srgbClr val="003E6C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3E6C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rgbClr val="003E6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44" y="5155474"/>
            <a:ext cx="2073567" cy="159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6" y="5486400"/>
            <a:ext cx="2484624" cy="1586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1" y="-14193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0886" y="400097"/>
            <a:ext cx="9716153" cy="41647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ЗАДАЧИ ИССЛЕДОВАНИЯ</a:t>
            </a: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изучить  и проанализировать литературу по данной теме;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у</a:t>
            </a: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знать </a:t>
            </a: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интересные факты о шоколаде;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выяснить</a:t>
            </a: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, в чём заключается полезное и вредное воздействие шоколада на организм младшего школьника;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провести анкетирование среди учащихся и учителей Новостроевской школы;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выяснить, возможно ли приготовить шоколад в домашних условиях.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/>
            </a:r>
            <a:b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rgbClr val="003E6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5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4" y="4772297"/>
            <a:ext cx="2082276" cy="192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6" y="4873843"/>
            <a:ext cx="3443678" cy="2199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84271" y="903657"/>
            <a:ext cx="7219950" cy="2491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ОБЪЕКТ ИССЛЕДОВАНИЯ</a:t>
            </a: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:</a:t>
            </a:r>
            <a:b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шоколад</a:t>
            </a:r>
            <a:endParaRPr lang="ru-RU" sz="2400" b="1" dirty="0">
              <a:solidFill>
                <a:srgbClr val="003E6C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31720" y="2825761"/>
            <a:ext cx="8043345" cy="2491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ПРЕДМЕТ ИССЛЕДОВАНИЯ</a:t>
            </a: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:</a:t>
            </a:r>
            <a:b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влияние шоколада на организм младшего школьника</a:t>
            </a:r>
            <a:endParaRPr lang="ru-RU" sz="2400" b="1" dirty="0">
              <a:solidFill>
                <a:srgbClr val="003E6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0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80" y="4998720"/>
            <a:ext cx="1965984" cy="176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5140831"/>
            <a:ext cx="3025667" cy="1932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9040" y="1226190"/>
            <a:ext cx="7350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МЕТОДЫ ИССЛЕДОВАНИЯ</a:t>
            </a: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:</a:t>
            </a:r>
            <a:endParaRPr lang="ru-RU" sz="4000" b="1" dirty="0">
              <a:solidFill>
                <a:srgbClr val="432525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03072" y="2278432"/>
            <a:ext cx="8935852" cy="2862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ru-RU" sz="4000" dirty="0" smtClean="0">
              <a:solidFill>
                <a:srgbClr val="003E6C"/>
              </a:solidFill>
              <a:latin typeface="Cambria" panose="020405030504060302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изучение </a:t>
            </a: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и анализ </a:t>
            </a: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литературы</a:t>
            </a: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;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беседа; </a:t>
            </a:r>
            <a:endParaRPr lang="ru-RU" sz="2400" b="1" dirty="0">
              <a:solidFill>
                <a:srgbClr val="432525"/>
              </a:solidFill>
              <a:latin typeface="Cambria" panose="020405030504060302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анкетирование;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обобщение;</a:t>
            </a:r>
          </a:p>
          <a:p>
            <a:pPr marL="342900" lvl="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32525"/>
                </a:solidFill>
                <a:latin typeface="Cambria" panose="02040503050406030204" pitchFamily="18" charset="0"/>
              </a:rPr>
              <a:t>анализ полученных 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21590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93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51560" y="1813650"/>
            <a:ext cx="8854440" cy="24912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ГИПОТЕЗА ИССЛЕДОВАНИЯ</a:t>
            </a:r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:</a:t>
            </a:r>
            <a:b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если в употреблении шоколада не соблюдать меру, то это негативно отразиться на здоровье младшего школьника</a:t>
            </a:r>
            <a:r>
              <a:rPr lang="ru-RU" sz="2400" b="1" dirty="0" smtClean="0">
                <a:solidFill>
                  <a:srgbClr val="003E6C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3E6C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rgbClr val="003E6C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x_925ebdbe.jpg"/>
          <p:cNvPicPr>
            <a:picLocks noChangeAspect="1" noChangeArrowheads="1"/>
          </p:cNvPicPr>
          <p:nvPr/>
        </p:nvPicPr>
        <p:blipFill>
          <a:blip r:embed="rId2" cstate="print"/>
          <a:srcRect t="26000" r="800" b="27600"/>
          <a:stretch>
            <a:fillRect/>
          </a:stretch>
        </p:blipFill>
        <p:spPr bwMode="auto">
          <a:xfrm>
            <a:off x="8704221" y="227182"/>
            <a:ext cx="2892516" cy="135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stan.kz/wp-content/uploads/2016/07/ki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47" y="4417739"/>
            <a:ext cx="4157781" cy="26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" y="106494"/>
            <a:ext cx="1728012" cy="159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9040" y="1226190"/>
            <a:ext cx="615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Что такое шоколад?</a:t>
            </a:r>
            <a:endParaRPr lang="ru-RU" sz="4800" b="1" dirty="0">
              <a:solidFill>
                <a:srgbClr val="432525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4135" y="2190025"/>
            <a:ext cx="8935852" cy="1505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Шоколад</a:t>
            </a:r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– это кондитерский продукт, который изготавливают с использованием плодов какао.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1421" y="3693706"/>
            <a:ext cx="3762375" cy="2866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67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:\документы\ИССЛЕДОВАНИЕ В НАЧ ШКОЛЕ\2016-2017\Кирясова Алина\b92f6f1a9bdb8e73539ccc03fa8f4f79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53" y="4066903"/>
            <a:ext cx="2561247" cy="263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dic.academic.ru/pictures/dic_biology/k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7" y="0"/>
            <a:ext cx="1728012" cy="222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1abd"/>
          <p:cNvPicPr>
            <a:picLocks noChangeAspect="1" noChangeArrowheads="1"/>
          </p:cNvPicPr>
          <p:nvPr/>
        </p:nvPicPr>
        <p:blipFill>
          <a:blip r:embed="rId4" cstate="print">
            <a:lum bright="-6000" contrast="14000"/>
          </a:blip>
          <a:srcRect/>
          <a:stretch>
            <a:fillRect/>
          </a:stretch>
        </p:blipFill>
        <p:spPr bwMode="auto">
          <a:xfrm>
            <a:off x="362989" y="3628050"/>
            <a:ext cx="3786182" cy="2854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 descr="http://www.pueblosoriginarios.com/recursos/colecciones/maya/imagenes/cop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4000" contrast="10000"/>
          </a:blip>
          <a:srcRect/>
          <a:stretch>
            <a:fillRect/>
          </a:stretch>
        </p:blipFill>
        <p:spPr bwMode="auto">
          <a:xfrm>
            <a:off x="8327259" y="228260"/>
            <a:ext cx="3864741" cy="2429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1979303" y="1088847"/>
            <a:ext cx="6223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432525"/>
                </a:solidFill>
                <a:latin typeface="Cambria" pitchFamily="18" charset="0"/>
              </a:rPr>
              <a:t>Индейцы Майя </a:t>
            </a:r>
            <a:r>
              <a:rPr lang="ru-RU" sz="4000" dirty="0" smtClean="0">
                <a:latin typeface="Cambria" pitchFamily="18" charset="0"/>
              </a:rPr>
              <a:t>- </a:t>
            </a:r>
            <a:r>
              <a:rPr lang="ru-RU" sz="3200" dirty="0" smtClean="0">
                <a:solidFill>
                  <a:srgbClr val="432525"/>
                </a:solidFill>
                <a:latin typeface="Cambria" pitchFamily="18" charset="0"/>
              </a:rPr>
              <a:t>«кака-ва» </a:t>
            </a:r>
            <a:endParaRPr lang="ru-RU" sz="3200" dirty="0">
              <a:solidFill>
                <a:srgbClr val="432525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2016" y="3531251"/>
            <a:ext cx="49599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На языке Майя</a:t>
            </a:r>
          </a:p>
          <a:p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«шоколад» – </a:t>
            </a:r>
          </a:p>
          <a:p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«горький напиток»,</a:t>
            </a:r>
          </a:p>
          <a:p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«горячий напиток», </a:t>
            </a:r>
          </a:p>
          <a:p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«пить вместе»</a:t>
            </a:r>
          </a:p>
          <a:p>
            <a:endParaRPr lang="ru-RU" sz="3200" dirty="0" smtClean="0">
              <a:solidFill>
                <a:srgbClr val="432525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1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4902003_6"/>
          <p:cNvPicPr>
            <a:picLocks noChangeAspect="1" noChangeArrowheads="1"/>
          </p:cNvPicPr>
          <p:nvPr/>
        </p:nvPicPr>
        <p:blipFill rotWithShape="1">
          <a:blip r:embed="rId2" cstate="print">
            <a:lum bright="-15000" contrast="10000"/>
          </a:blip>
          <a:srcRect l="5684" t="2625" r="5597" b="4925"/>
          <a:stretch/>
        </p:blipFill>
        <p:spPr bwMode="auto">
          <a:xfrm>
            <a:off x="1105990" y="610523"/>
            <a:ext cx="2281646" cy="34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24905003_6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5035884" y="2311239"/>
            <a:ext cx="1438275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4" name="Picture 4" descr="24906203_6"/>
          <p:cNvPicPr>
            <a:picLocks noChangeAspect="1" noChangeArrowheads="1"/>
          </p:cNvPicPr>
          <p:nvPr/>
        </p:nvPicPr>
        <p:blipFill>
          <a:blip r:embed="rId4" cstate="print">
            <a:lum bright="-3000" contrast="3000"/>
          </a:blip>
          <a:srcRect/>
          <a:stretch>
            <a:fillRect/>
          </a:stretch>
        </p:blipFill>
        <p:spPr bwMode="auto">
          <a:xfrm>
            <a:off x="7524744" y="2389048"/>
            <a:ext cx="4044732" cy="30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41326" y="5605206"/>
            <a:ext cx="4726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32525"/>
                </a:solidFill>
                <a:latin typeface="Times New Roman" pitchFamily="18" charset="0"/>
                <a:cs typeface="Times New Roman" pitchFamily="18" charset="0"/>
              </a:rPr>
              <a:t>Бывшая Абрикосовская фабрика </a:t>
            </a:r>
            <a:br>
              <a:rPr lang="ru-RU" sz="2000" dirty="0">
                <a:solidFill>
                  <a:srgbClr val="43252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432525"/>
                </a:solidFill>
                <a:latin typeface="Times New Roman" pitchFamily="18" charset="0"/>
                <a:cs typeface="Times New Roman" pitchFamily="18" charset="0"/>
              </a:rPr>
              <a:t>на Верхне-Красносельской улице в </a:t>
            </a:r>
            <a:r>
              <a:rPr lang="ru-RU" sz="2000" dirty="0" smtClean="0">
                <a:solidFill>
                  <a:srgbClr val="432525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sz="2000" dirty="0">
              <a:solidFill>
                <a:srgbClr val="4325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1931" y="610523"/>
            <a:ext cx="665714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432525"/>
                </a:solidFill>
                <a:latin typeface="Cambria" panose="02040503050406030204" pitchFamily="18" charset="0"/>
              </a:rPr>
              <a:t>А.И. Абрикосов – </a:t>
            </a:r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основатель</a:t>
            </a:r>
          </a:p>
          <a:p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 первой кондитерской фабрики </a:t>
            </a:r>
          </a:p>
          <a:p>
            <a:r>
              <a:rPr lang="ru-RU" sz="3200" dirty="0" smtClean="0">
                <a:solidFill>
                  <a:srgbClr val="432525"/>
                </a:solidFill>
                <a:latin typeface="Cambria" panose="02040503050406030204" pitchFamily="18" charset="0"/>
              </a:rPr>
              <a:t>в России.</a:t>
            </a:r>
          </a:p>
        </p:txBody>
      </p:sp>
      <p:pic>
        <p:nvPicPr>
          <p:cNvPr id="8" name="Рисунок 7" descr="schocolad-babaevs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1280" y="4150360"/>
            <a:ext cx="1790700" cy="238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345658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426</Words>
  <Application>Microsoft Office PowerPoint</Application>
  <PresentationFormat>Произвольный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надя</cp:lastModifiedBy>
  <cp:revision>35</cp:revision>
  <dcterms:created xsi:type="dcterms:W3CDTF">2017-01-22T01:20:07Z</dcterms:created>
  <dcterms:modified xsi:type="dcterms:W3CDTF">2018-03-26T08:16:47Z</dcterms:modified>
</cp:coreProperties>
</file>