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tags/tag1.xml" ContentType="application/vnd.openxmlformats-officedocument.presentationml.tags+xml"/>
  <Override PartName="/ppt/activeX/activeX2.xml" ContentType="application/vnd.ms-office.activeX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7" r:id="rId3"/>
    <p:sldId id="258" r:id="rId4"/>
    <p:sldId id="262" r:id="rId5"/>
    <p:sldId id="263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01" autoAdjust="0"/>
    <p:restoredTop sz="94660"/>
  </p:normalViewPr>
  <p:slideViewPr>
    <p:cSldViewPr>
      <p:cViewPr varScale="1">
        <p:scale>
          <a:sx n="112" d="100"/>
          <a:sy n="112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activeX1.xml><?xml version="1.0" encoding="utf-8"?>
<ax:ocx xmlns:ax="http://schemas.microsoft.com/office/2006/activeX" xmlns:r="http://schemas.openxmlformats.org/officeDocument/2006/relationships" ax:classid="{8856F961-340A-11D0-A96B-00C04FD705A2}">
  <ax:ocxPr ax:name="ExtentX" ax:value="18600"/>
  <ax:ocxPr ax:name="ExtentY" ax:value="15002"/>
  <ax:ocxPr ax:name="ViewMode" ax:value="0"/>
  <ax:ocxPr ax:name="Offline" ax:value="0"/>
  <ax:ocxPr ax:name="Silent" ax:value="1"/>
  <ax:ocxPr ax:name="RegisterAsBrowser" ax:value="0"/>
  <ax:ocxPr ax:name="RegisterAsDropTarget" ax:value="1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2.xml><?xml version="1.0" encoding="utf-8"?>
<ax:ocx xmlns:ax="http://schemas.microsoft.com/office/2006/activeX" xmlns:r="http://schemas.openxmlformats.org/officeDocument/2006/relationships" ax:classid="{8856F961-340A-11D0-A96B-00C04FD705A2}">
  <ax:ocxPr ax:name="ExtentX" ax:value="18600"/>
  <ax:ocxPr ax:name="ExtentY" ax:value="14199"/>
  <ax:ocxPr ax:name="ViewMode" ax:value="0"/>
  <ax:ocxPr ax:name="Offline" ax:value="0"/>
  <ax:ocxPr ax:name="Silent" ax:value="1"/>
  <ax:ocxPr ax:name="RegisterAsBrowser" ax:value="0"/>
  <ax:ocxPr ax:name="RegisterAsDropTarget" ax:value="1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C641F-1E5A-4CA6-8564-5DBEA2AF8593}" type="datetimeFigureOut">
              <a:rPr lang="ru-RU" smtClean="0"/>
              <a:t>27.03.2018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42D27-0E83-4E31-BD9D-2276636A0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5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AEE7-D054-4FDD-90DD-7865A9EE2C66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4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7BC1C-6CF7-48F3-8E36-21B6D4592E89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9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6EE1F-F24E-499C-B77D-1A8CE45C675F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88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1DE71-D4EB-4045-86D4-FE2E1BB05A31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0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3F33-18FF-43A0-8709-96E66CB1C5CB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52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EFCD8-9C2C-4DB1-9622-A35D58DFF586}" type="datetime1">
              <a:rPr lang="ru-RU" smtClean="0"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29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5E60-D883-4D07-B518-68E6C7B5A592}" type="datetime1">
              <a:rPr lang="ru-RU" smtClean="0"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6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6245-4904-4D10-BDF3-9A3CAE33BF00}" type="datetime1">
              <a:rPr lang="ru-RU" smtClean="0"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1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54F5-D852-4B30-94E1-9F48421D6496}" type="datetime1">
              <a:rPr lang="ru-RU" smtClean="0"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22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5A20-356B-4B71-AA55-A55CEA90DD3A}" type="datetime1">
              <a:rPr lang="ru-RU" smtClean="0"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96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88AC-DBE3-4716-9DBE-E24E119F446E}" type="datetime1">
              <a:rPr lang="ru-RU" smtClean="0"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3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D68D-9760-46EE-A8CD-64189EE4791E}" type="datetime1">
              <a:rPr lang="ru-RU" smtClean="0"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0782F-865E-4875-A03C-06FDF0C7B1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8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tags" Target="../tags/tag1.xml"/><Relationship Id="rId7" Type="http://schemas.openxmlformats.org/officeDocument/2006/relationships/slide" Target="slide3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11" Type="http://schemas.openxmlformats.org/officeDocument/2006/relationships/image" Target="../media/image3.wmf"/><Relationship Id="rId5" Type="http://schemas.openxmlformats.org/officeDocument/2006/relationships/slide" Target="slide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tags" Target="../tags/tag2.xml"/><Relationship Id="rId7" Type="http://schemas.openxmlformats.org/officeDocument/2006/relationships/slide" Target="slide3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slide" Target="slide4.xml"/><Relationship Id="rId11" Type="http://schemas.openxmlformats.org/officeDocument/2006/relationships/image" Target="../media/image6.wmf"/><Relationship Id="rId5" Type="http://schemas.openxmlformats.org/officeDocument/2006/relationships/slide" Target="slide5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7.xml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ПРЕДСТАВЛЕНИЕ О ДЕСЯТИЧНЫХ ДРОБЯХ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568952" cy="1752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</a:rPr>
              <a:t>Подготовила: Боровикова Светлана Александровна, учитель информатики и математики МБОУ «СОШ № 12»,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002060"/>
                </a:solidFill>
              </a:rPr>
              <a:t>г. Северодвинск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Управляющая кнопка: настраиваемая 3">
            <a:hlinkClick r:id="" action="ppaction://hlinkshowjump?jump=nextslide" highlightClick="1"/>
          </p:cNvPr>
          <p:cNvSpPr/>
          <p:nvPr/>
        </p:nvSpPr>
        <p:spPr>
          <a:xfrm>
            <a:off x="2123728" y="5614245"/>
            <a:ext cx="4751928" cy="720000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Перейти к просмотру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0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79512" y="5544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 себя в тестовой форме!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80000" y="4212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Кроссворд «Десятичные </a:t>
            </a:r>
            <a:r>
              <a:rPr lang="ru-RU" b="1" dirty="0">
                <a:solidFill>
                  <a:schemeClr val="tx1"/>
                </a:solidFill>
              </a:rPr>
              <a:t>дроби»</a:t>
            </a: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180000" y="2880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Таблица разрядов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80000" y="1548000"/>
            <a:ext cx="1980000" cy="108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Представление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 десятичных </a:t>
            </a:r>
            <a:r>
              <a:rPr lang="ru-RU" b="1" dirty="0" smtClean="0">
                <a:solidFill>
                  <a:schemeClr val="tx1"/>
                </a:solidFill>
              </a:rPr>
              <a:t>дробях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hlinkClick r:id="rId6" action="ppaction://hlinksldjump"/>
          </p:cNvPr>
          <p:cNvSpPr/>
          <p:nvPr/>
        </p:nvSpPr>
        <p:spPr>
          <a:xfrm>
            <a:off x="6984000" y="180000"/>
            <a:ext cx="1980000" cy="108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Список использованных источников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445296" y="1548000"/>
                <a:ext cx="6518704" cy="50760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>
                    <a:solidFill>
                      <a:schemeClr val="tx1"/>
                    </a:solidFill>
                  </a:rPr>
                  <a:t>Рассмотрим дроби и смешанные числа </a:t>
                </a:r>
              </a:p>
              <a:p>
                <a:pPr algn="ctr"/>
                <a:r>
                  <a:rPr lang="ru-RU" dirty="0" smtClean="0">
                    <a:solidFill>
                      <a:schemeClr val="tx1"/>
                    </a:solidFill>
                  </a:rPr>
                  <a:t>со знаменателями 10, 100, 1000 и т.д.</a:t>
                </a:r>
              </a:p>
              <a:p>
                <a:pPr algn="ctr"/>
                <a:r>
                  <a:rPr lang="ru-RU" dirty="0" smtClean="0">
                    <a:solidFill>
                      <a:srgbClr val="002060"/>
                    </a:solidFill>
                  </a:rPr>
                  <a:t>Например: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;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; 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1000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304</m:t>
                        </m:r>
                      </m:num>
                      <m:den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ru-RU" dirty="0" smtClean="0">
                    <a:solidFill>
                      <a:schemeClr val="tx1"/>
                    </a:solidFill>
                  </a:rPr>
                  <a:t>Эти числа можно записывать без знаменателя. </a:t>
                </a:r>
              </a:p>
              <a:p>
                <a:pPr algn="ctr"/>
                <a:r>
                  <a:rPr lang="ru-RU" dirty="0" smtClean="0">
                    <a:solidFill>
                      <a:srgbClr val="002060"/>
                    </a:solidFill>
                  </a:rPr>
                  <a:t>Например, вместо 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ru-RU" b="0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 пишут 4,3 </a:t>
                </a:r>
              </a:p>
              <a:p>
                <a:pPr algn="ctr"/>
                <a:r>
                  <a:rPr lang="ru-RU" dirty="0" smtClean="0">
                    <a:solidFill>
                      <a:srgbClr val="002060"/>
                    </a:solidFill>
                  </a:rPr>
                  <a:t>(читают: «4 целых и 3 десятых»). 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ru-RU" dirty="0" smtClean="0">
                    <a:solidFill>
                      <a:srgbClr val="C00000"/>
                    </a:solidFill>
                  </a:rPr>
                  <a:t>Запись </a:t>
                </a:r>
                <a:r>
                  <a:rPr lang="ru-RU" b="0" i="0" dirty="0" smtClean="0">
                    <a:solidFill>
                      <a:srgbClr val="C00000"/>
                    </a:solidFill>
                    <a:effectLst/>
                  </a:rPr>
                  <a:t>дробной части десятичной </a:t>
                </a:r>
                <a:r>
                  <a:rPr lang="ru-RU" dirty="0">
                    <a:solidFill>
                      <a:srgbClr val="C00000"/>
                    </a:solidFill>
                  </a:rPr>
                  <a:t>дроби </a:t>
                </a:r>
                <a:r>
                  <a:rPr lang="ru-RU" dirty="0" smtClean="0">
                    <a:solidFill>
                      <a:srgbClr val="C00000"/>
                    </a:solidFill>
                  </a:rPr>
                  <a:t>содержит столько </a:t>
                </a:r>
                <a:r>
                  <a:rPr lang="ru-RU" b="0" i="0" dirty="0" smtClean="0">
                    <a:solidFill>
                      <a:srgbClr val="C00000"/>
                    </a:solidFill>
                    <a:effectLst/>
                  </a:rPr>
                  <a:t>же цифр, сколько нулей в записи знаменателя соответствующей обыкновенной дроби!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ru-RU" dirty="0" smtClean="0">
                    <a:solidFill>
                      <a:srgbClr val="002060"/>
                    </a:solidFill>
                  </a:rPr>
                  <a:t>Например, число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b="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ru-RU" b="0" i="1" dirty="0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dirty="0" smtClean="0">
                    <a:solidFill>
                      <a:srgbClr val="002060"/>
                    </a:solidFill>
                  </a:rPr>
                  <a:t> пишут 1,003 </a:t>
                </a:r>
              </a:p>
              <a:p>
                <a:pPr algn="ctr"/>
                <a:r>
                  <a:rPr lang="ru-RU" dirty="0" smtClean="0">
                    <a:solidFill>
                      <a:srgbClr val="002060"/>
                    </a:solidFill>
                  </a:rPr>
                  <a:t>(читают: «1 целая и 3 тысячных»). 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ru-RU" dirty="0" smtClean="0">
                    <a:solidFill>
                      <a:srgbClr val="C00000"/>
                    </a:solidFill>
                  </a:rPr>
                  <a:t>Такую форму записи дробей называют </a:t>
                </a:r>
                <a:r>
                  <a:rPr lang="ru-RU" b="1" dirty="0" smtClean="0">
                    <a:solidFill>
                      <a:srgbClr val="C00000"/>
                    </a:solidFill>
                  </a:rPr>
                  <a:t>десятичной</a:t>
                </a:r>
                <a:r>
                  <a:rPr lang="ru-RU" dirty="0" smtClean="0">
                    <a:solidFill>
                      <a:srgbClr val="C00000"/>
                    </a:solidFill>
                  </a:rPr>
                  <a:t>.</a:t>
                </a:r>
              </a:p>
              <a:p>
                <a:pPr algn="ctr"/>
                <a:r>
                  <a:rPr lang="ru-RU" dirty="0" smtClean="0">
                    <a:solidFill>
                      <a:srgbClr val="C00000"/>
                    </a:solidFill>
                  </a:rPr>
                  <a:t>Дроби, записанные в такой форме называют </a:t>
                </a:r>
                <a:r>
                  <a:rPr lang="ru-RU" b="1" dirty="0" smtClean="0">
                    <a:solidFill>
                      <a:srgbClr val="C00000"/>
                    </a:solidFill>
                  </a:rPr>
                  <a:t>десятичными дробями</a:t>
                </a:r>
                <a:r>
                  <a:rPr lang="ru-RU" dirty="0" smtClean="0">
                    <a:solidFill>
                      <a:srgbClr val="C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296" y="1548000"/>
                <a:ext cx="6518704" cy="50760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80000" y="180000"/>
            <a:ext cx="6696256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ПРЕДСТАВЛЕНИЕ</a:t>
            </a:r>
          </a:p>
          <a:p>
            <a:pPr algn="ctr"/>
            <a:r>
              <a:rPr lang="ru-RU" sz="3200" b="1" dirty="0" smtClean="0"/>
              <a:t>О ДЕСЯТИЧНЫХ ДРОБЯХ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29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79512" y="5544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Проверьте </a:t>
            </a:r>
            <a:r>
              <a:rPr lang="ru-RU" b="1" dirty="0">
                <a:solidFill>
                  <a:schemeClr val="tx1"/>
                </a:solidFill>
              </a:rPr>
              <a:t>себя в тестовой форме!</a:t>
            </a: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80000" y="4212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Кроссворд «Десятичные </a:t>
            </a:r>
            <a:r>
              <a:rPr lang="ru-RU" b="1" dirty="0">
                <a:solidFill>
                  <a:schemeClr val="tx1"/>
                </a:solidFill>
              </a:rPr>
              <a:t>дроби»</a:t>
            </a: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180000" y="2880000"/>
            <a:ext cx="1980000" cy="108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Таблица разрядов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80000" y="1548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Представление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 десятичных </a:t>
            </a:r>
            <a:r>
              <a:rPr lang="ru-RU" b="1" dirty="0" smtClean="0">
                <a:solidFill>
                  <a:schemeClr val="tx1"/>
                </a:solidFill>
              </a:rPr>
              <a:t>дробях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hlinkClick r:id="rId6" action="ppaction://hlinksldjump"/>
          </p:cNvPr>
          <p:cNvSpPr/>
          <p:nvPr/>
        </p:nvSpPr>
        <p:spPr>
          <a:xfrm>
            <a:off x="6984000" y="180000"/>
            <a:ext cx="1980000" cy="108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Список использованных источников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445296" y="1548000"/>
            <a:ext cx="6518704" cy="5076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Десятичная дробь состоит из </a:t>
            </a:r>
            <a:r>
              <a:rPr lang="ru-RU" b="1" dirty="0">
                <a:solidFill>
                  <a:srgbClr val="C00000"/>
                </a:solidFill>
              </a:rPr>
              <a:t>целой части </a:t>
            </a:r>
            <a:r>
              <a:rPr lang="ru-RU" dirty="0">
                <a:solidFill>
                  <a:srgbClr val="C00000"/>
                </a:solidFill>
              </a:rPr>
              <a:t>(все цифры до запятой) и </a:t>
            </a:r>
            <a:r>
              <a:rPr lang="ru-RU" b="1" dirty="0">
                <a:solidFill>
                  <a:srgbClr val="C00000"/>
                </a:solidFill>
              </a:rPr>
              <a:t>дробной части </a:t>
            </a:r>
            <a:r>
              <a:rPr lang="ru-RU" dirty="0">
                <a:solidFill>
                  <a:srgbClr val="C00000"/>
                </a:solidFill>
              </a:rPr>
              <a:t>(все цифры после запятой</a:t>
            </a:r>
            <a:r>
              <a:rPr lang="ru-RU" dirty="0" smtClean="0">
                <a:solidFill>
                  <a:srgbClr val="C00000"/>
                </a:solidFill>
              </a:rPr>
              <a:t>).</a:t>
            </a:r>
          </a:p>
          <a:p>
            <a:pPr algn="ctr"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</a:rPr>
              <a:t>Например,  приведём названия разрядов числа 57123,70549:</a:t>
            </a:r>
          </a:p>
          <a:p>
            <a:pPr algn="ctr">
              <a:spcBef>
                <a:spcPts val="19200"/>
              </a:spcBef>
            </a:pPr>
            <a:r>
              <a:rPr lang="ru-RU" dirty="0" smtClean="0">
                <a:solidFill>
                  <a:srgbClr val="C00000"/>
                </a:solidFill>
              </a:rPr>
              <a:t>При чтении десятичной дроби сначала называют её целую часть, добавляя слово «целых», а затем называют дробную часть, добавляя название последнего разряда.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Например, число 57123,70549 читают: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«пятьдесят семь тысяч сто двадцать три целых и семьдесят тысяч пятьсот сорок девять стотысячных».</a:t>
            </a:r>
          </a:p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0000" y="180000"/>
            <a:ext cx="6696256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ТАБЛИЦА РАЗРЯДОВ</a:t>
            </a:r>
          </a:p>
          <a:p>
            <a:pPr algn="ctr"/>
            <a:endParaRPr lang="ru-RU" sz="3200" b="1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643779"/>
              </p:ext>
            </p:extLst>
          </p:nvPr>
        </p:nvGraphicFramePr>
        <p:xfrm>
          <a:off x="2656648" y="2648863"/>
          <a:ext cx="6096000" cy="21239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480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3,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175822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Десятки тысяч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Единицы тысяч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Сотни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Десятки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Единицы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Десятые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Сотые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Тысячные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Десятитысячные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Стотысячные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44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5" action="ppaction://hlinksldjump"/>
          </p:cNvPr>
          <p:cNvSpPr/>
          <p:nvPr/>
        </p:nvSpPr>
        <p:spPr>
          <a:xfrm>
            <a:off x="179512" y="5544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Проверьте </a:t>
            </a:r>
            <a:r>
              <a:rPr lang="ru-RU" b="1" dirty="0">
                <a:solidFill>
                  <a:schemeClr val="tx1"/>
                </a:solidFill>
              </a:rPr>
              <a:t>себя в тестовой форме!</a:t>
            </a:r>
          </a:p>
        </p:txBody>
      </p:sp>
      <p:sp>
        <p:nvSpPr>
          <p:cNvPr id="3" name="Прямоугольник 2">
            <a:hlinkClick r:id="rId6" action="ppaction://hlinksldjump"/>
          </p:cNvPr>
          <p:cNvSpPr/>
          <p:nvPr/>
        </p:nvSpPr>
        <p:spPr>
          <a:xfrm>
            <a:off x="180000" y="4212000"/>
            <a:ext cx="1980000" cy="108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Кроссворд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«Десятичные </a:t>
            </a:r>
            <a:r>
              <a:rPr lang="ru-RU" b="1" dirty="0">
                <a:solidFill>
                  <a:schemeClr val="tx1"/>
                </a:solidFill>
              </a:rPr>
              <a:t>дроби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hlinkClick r:id="rId7" action="ppaction://hlinksldjump"/>
          </p:cNvPr>
          <p:cNvSpPr/>
          <p:nvPr/>
        </p:nvSpPr>
        <p:spPr>
          <a:xfrm>
            <a:off x="180000" y="2880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Таблица </a:t>
            </a:r>
            <a:r>
              <a:rPr lang="ru-RU" b="1" dirty="0" smtClean="0">
                <a:solidFill>
                  <a:schemeClr val="tx1"/>
                </a:solidFill>
              </a:rPr>
              <a:t>разрядов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hlinkClick r:id="rId8" action="ppaction://hlinksldjump"/>
          </p:cNvPr>
          <p:cNvSpPr/>
          <p:nvPr/>
        </p:nvSpPr>
        <p:spPr>
          <a:xfrm>
            <a:off x="180000" y="1548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Представление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 десятичных </a:t>
            </a:r>
            <a:r>
              <a:rPr lang="ru-RU" b="1" dirty="0" smtClean="0">
                <a:solidFill>
                  <a:schemeClr val="tx1"/>
                </a:solidFill>
              </a:rPr>
              <a:t>дробях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>
            <a:hlinkClick r:id="rId9" action="ppaction://hlinksldjump"/>
          </p:cNvPr>
          <p:cNvSpPr/>
          <p:nvPr/>
        </p:nvSpPr>
        <p:spPr>
          <a:xfrm>
            <a:off x="6984000" y="180000"/>
            <a:ext cx="1980000" cy="108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Список использованных источников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000" y="180000"/>
            <a:ext cx="6696256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КРОССВОРД</a:t>
            </a:r>
          </a:p>
          <a:p>
            <a:pPr algn="ctr"/>
            <a:r>
              <a:rPr lang="ru-RU" sz="3200" b="1" dirty="0" smtClean="0"/>
              <a:t> «ДЕСЯТИЧНЫЕ ДРОБИ»</a:t>
            </a: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9" y="1341438"/>
            <a:ext cx="6605096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4</a:t>
            </a:fld>
            <a:endParaRPr lang="ru-RU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05" r:id="rId2" imgW="6696000" imgH="5400720"/>
        </mc:Choice>
        <mc:Fallback>
          <p:control r:id="rId2" imgW="6696000" imgH="5400720">
            <p:pic>
              <p:nvPicPr>
                <p:cNvPr id="0" name="WebBrowser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1341438"/>
                  <a:ext cx="6696075" cy="54006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52257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5" action="ppaction://hlinksldjump"/>
          </p:cNvPr>
          <p:cNvSpPr/>
          <p:nvPr/>
        </p:nvSpPr>
        <p:spPr>
          <a:xfrm>
            <a:off x="179512" y="5544000"/>
            <a:ext cx="1980000" cy="108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Проверьте </a:t>
            </a:r>
            <a:r>
              <a:rPr lang="ru-RU" b="1" dirty="0">
                <a:solidFill>
                  <a:schemeClr val="tx1"/>
                </a:solidFill>
              </a:rPr>
              <a:t>себя в тестовой форме!</a:t>
            </a:r>
          </a:p>
        </p:txBody>
      </p:sp>
      <p:sp>
        <p:nvSpPr>
          <p:cNvPr id="3" name="Прямоугольник 2">
            <a:hlinkClick r:id="rId6" action="ppaction://hlinksldjump"/>
          </p:cNvPr>
          <p:cNvSpPr/>
          <p:nvPr/>
        </p:nvSpPr>
        <p:spPr>
          <a:xfrm>
            <a:off x="180000" y="4212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Кроссворд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«Десятичные </a:t>
            </a:r>
            <a:r>
              <a:rPr lang="ru-RU" b="1" dirty="0">
                <a:solidFill>
                  <a:schemeClr val="tx1"/>
                </a:solidFill>
              </a:rPr>
              <a:t>дроби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>
            <a:hlinkClick r:id="rId7" action="ppaction://hlinksldjump"/>
          </p:cNvPr>
          <p:cNvSpPr/>
          <p:nvPr/>
        </p:nvSpPr>
        <p:spPr>
          <a:xfrm>
            <a:off x="180000" y="2880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Таблица </a:t>
            </a:r>
            <a:r>
              <a:rPr lang="ru-RU" b="1" dirty="0" smtClean="0">
                <a:solidFill>
                  <a:schemeClr val="tx1"/>
                </a:solidFill>
              </a:rPr>
              <a:t>разрядов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hlinkClick r:id="rId8" action="ppaction://hlinksldjump"/>
          </p:cNvPr>
          <p:cNvSpPr/>
          <p:nvPr/>
        </p:nvSpPr>
        <p:spPr>
          <a:xfrm>
            <a:off x="180000" y="1548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Представление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 десятичных </a:t>
            </a:r>
            <a:r>
              <a:rPr lang="ru-RU" b="1" dirty="0" smtClean="0">
                <a:solidFill>
                  <a:schemeClr val="tx1"/>
                </a:solidFill>
              </a:rPr>
              <a:t>дробях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>
            <a:hlinkClick r:id="rId9" action="ppaction://hlinksldjump"/>
          </p:cNvPr>
          <p:cNvSpPr/>
          <p:nvPr/>
        </p:nvSpPr>
        <p:spPr>
          <a:xfrm>
            <a:off x="6984000" y="180000"/>
            <a:ext cx="1980000" cy="108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Список использованных источников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000" y="180000"/>
            <a:ext cx="6696256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ПРОВЕРЬТЕ СЕБЯ </a:t>
            </a:r>
          </a:p>
          <a:p>
            <a:pPr algn="ctr"/>
            <a:r>
              <a:rPr lang="ru-RU" sz="3200" b="1" dirty="0" smtClean="0"/>
              <a:t>В ТЕСТОВОЙ ФОРМЕ!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9" y="1557338"/>
            <a:ext cx="6623941" cy="51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5</a:t>
            </a:fld>
            <a:endParaRPr lang="ru-RU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126" r:id="rId2" imgW="6696000" imgH="5111640"/>
        </mc:Choice>
        <mc:Fallback>
          <p:control r:id="rId2" imgW="6696000" imgH="5111640">
            <p:pic>
              <p:nvPicPr>
                <p:cNvPr id="0" name="WebBrowser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1557338"/>
                  <a:ext cx="6696075" cy="51117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2037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79512" y="5544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Проверьте </a:t>
            </a:r>
            <a:r>
              <a:rPr lang="ru-RU" b="1" dirty="0">
                <a:solidFill>
                  <a:schemeClr val="tx1"/>
                </a:solidFill>
              </a:rPr>
              <a:t>себя в тестовой форме!</a:t>
            </a: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180000" y="4212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Кроссворд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«Десятичные </a:t>
            </a:r>
            <a:r>
              <a:rPr lang="ru-RU" b="1" dirty="0">
                <a:solidFill>
                  <a:schemeClr val="tx1"/>
                </a:solidFill>
              </a:rPr>
              <a:t>дроби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180000" y="2880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Таблица </a:t>
            </a:r>
            <a:r>
              <a:rPr lang="ru-RU" b="1" dirty="0" smtClean="0">
                <a:solidFill>
                  <a:schemeClr val="tx1"/>
                </a:solidFill>
              </a:rPr>
              <a:t>разрядов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80000" y="1548000"/>
            <a:ext cx="1980000" cy="108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Представление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 десятичных </a:t>
            </a:r>
            <a:r>
              <a:rPr lang="ru-RU" b="1" dirty="0" smtClean="0">
                <a:solidFill>
                  <a:schemeClr val="tx1"/>
                </a:solidFill>
              </a:rPr>
              <a:t>дробях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>
            <a:hlinkClick r:id="rId6" action="ppaction://hlinksldjump"/>
          </p:cNvPr>
          <p:cNvSpPr/>
          <p:nvPr/>
        </p:nvSpPr>
        <p:spPr>
          <a:xfrm>
            <a:off x="6984000" y="180000"/>
            <a:ext cx="1980000" cy="108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Список использованных источников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445296" y="1548000"/>
            <a:ext cx="6518704" cy="5076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Математика: 5 класс: дидактические материалы: пособие для учащихся общеобразовательных учреждений / </a:t>
            </a:r>
            <a:r>
              <a:rPr lang="ru-RU" dirty="0" err="1" smtClean="0">
                <a:solidFill>
                  <a:schemeClr val="tx1"/>
                </a:solidFill>
              </a:rPr>
              <a:t>А.Г.Мерзляк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В.Б.Полонский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Е.М.Рабинович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М.С.Якир</a:t>
            </a:r>
            <a:r>
              <a:rPr lang="ru-RU" dirty="0">
                <a:solidFill>
                  <a:schemeClr val="tx1"/>
                </a:solidFill>
              </a:rPr>
              <a:t>. — М.: </a:t>
            </a:r>
            <a:r>
              <a:rPr lang="ru-RU" dirty="0" err="1">
                <a:solidFill>
                  <a:schemeClr val="tx1"/>
                </a:solidFill>
              </a:rPr>
              <a:t>Вентана</a:t>
            </a:r>
            <a:r>
              <a:rPr lang="ru-RU" dirty="0">
                <a:solidFill>
                  <a:schemeClr val="tx1"/>
                </a:solidFill>
              </a:rPr>
              <a:t>-Граф.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Математика</a:t>
            </a:r>
            <a:r>
              <a:rPr lang="ru-RU" dirty="0">
                <a:solidFill>
                  <a:schemeClr val="tx1"/>
                </a:solidFill>
              </a:rPr>
              <a:t>: 5 класс: методическое пособие / </a:t>
            </a:r>
            <a:r>
              <a:rPr lang="ru-RU" dirty="0" err="1" smtClean="0">
                <a:solidFill>
                  <a:schemeClr val="tx1"/>
                </a:solidFill>
              </a:rPr>
              <a:t>Е.В.Буцко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А.Г.Мерзляк</a:t>
            </a:r>
            <a:r>
              <a:rPr lang="ru-RU" dirty="0">
                <a:solidFill>
                  <a:schemeClr val="tx1"/>
                </a:solidFill>
              </a:rPr>
              <a:t>, В. </a:t>
            </a:r>
            <a:r>
              <a:rPr lang="ru-RU" dirty="0" err="1" smtClean="0">
                <a:solidFill>
                  <a:schemeClr val="tx1"/>
                </a:solidFill>
              </a:rPr>
              <a:t>Б.Полонский</a:t>
            </a:r>
            <a:r>
              <a:rPr lang="ru-RU" dirty="0">
                <a:solidFill>
                  <a:schemeClr val="tx1"/>
                </a:solidFill>
              </a:rPr>
              <a:t>, М. </a:t>
            </a:r>
            <a:r>
              <a:rPr lang="ru-RU" dirty="0" err="1" smtClean="0">
                <a:solidFill>
                  <a:schemeClr val="tx1"/>
                </a:solidFill>
              </a:rPr>
              <a:t>С.Якир</a:t>
            </a:r>
            <a:r>
              <a:rPr lang="ru-RU" dirty="0">
                <a:solidFill>
                  <a:schemeClr val="tx1"/>
                </a:solidFill>
              </a:rPr>
              <a:t>.  — М.: </a:t>
            </a:r>
            <a:r>
              <a:rPr lang="ru-RU" dirty="0" err="1">
                <a:solidFill>
                  <a:schemeClr val="tx1"/>
                </a:solidFill>
              </a:rPr>
              <a:t>Вентана</a:t>
            </a:r>
            <a:r>
              <a:rPr lang="ru-RU" dirty="0">
                <a:solidFill>
                  <a:schemeClr val="tx1"/>
                </a:solidFill>
              </a:rPr>
              <a:t>-Граф.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Математика: </a:t>
            </a:r>
            <a:r>
              <a:rPr lang="ru-RU" dirty="0">
                <a:solidFill>
                  <a:schemeClr val="tx1"/>
                </a:solidFill>
              </a:rPr>
              <a:t>5 </a:t>
            </a:r>
            <a:r>
              <a:rPr lang="ru-RU" dirty="0" smtClean="0">
                <a:solidFill>
                  <a:schemeClr val="tx1"/>
                </a:solidFill>
              </a:rPr>
              <a:t>класс: </a:t>
            </a:r>
            <a:r>
              <a:rPr lang="ru-RU" dirty="0">
                <a:solidFill>
                  <a:schemeClr val="tx1"/>
                </a:solidFill>
              </a:rPr>
              <a:t>учебник для учащихся общеобразовательных организаций / </a:t>
            </a:r>
            <a:r>
              <a:rPr lang="ru-RU" dirty="0" err="1" smtClean="0">
                <a:solidFill>
                  <a:schemeClr val="tx1"/>
                </a:solidFill>
              </a:rPr>
              <a:t>А.Г.Мерзляк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В.Б.Полонский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М.С.Якир</a:t>
            </a:r>
            <a:r>
              <a:rPr lang="ru-RU" dirty="0">
                <a:solidFill>
                  <a:schemeClr val="tx1"/>
                </a:solidFill>
              </a:rPr>
              <a:t>. – 2-е изд., </a:t>
            </a:r>
            <a:r>
              <a:rPr lang="ru-RU" dirty="0" err="1">
                <a:solidFill>
                  <a:schemeClr val="tx1"/>
                </a:solidFill>
              </a:rPr>
              <a:t>перераб</a:t>
            </a:r>
            <a:r>
              <a:rPr lang="ru-RU" dirty="0">
                <a:solidFill>
                  <a:schemeClr val="tx1"/>
                </a:solidFill>
              </a:rPr>
              <a:t>. – М</a:t>
            </a:r>
            <a:r>
              <a:rPr lang="ru-RU" dirty="0" smtClean="0">
                <a:solidFill>
                  <a:schemeClr val="tx1"/>
                </a:solidFill>
              </a:rPr>
              <a:t>.: </a:t>
            </a:r>
            <a:r>
              <a:rPr lang="ru-RU" dirty="0" err="1">
                <a:solidFill>
                  <a:schemeClr val="tx1"/>
                </a:solidFill>
              </a:rPr>
              <a:t>Вентана</a:t>
            </a:r>
            <a:r>
              <a:rPr lang="ru-RU" dirty="0">
                <a:solidFill>
                  <a:schemeClr val="tx1"/>
                </a:solidFill>
              </a:rPr>
              <a:t>-Граф, 2017.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0000" y="180000"/>
            <a:ext cx="6696256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СПИСОК ИСПОЛЬЗОВАННЫХ ИСТОЧНИКОВ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782F-865E-4875-A03C-06FDF0C7B1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5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RL" val="http://sevschool12.edu.ru/wp-content/uploads/2018/02/cross.htm"/>
  <p:tag name="LOOP" val="0"/>
  <p:tag name="SIZE" val="90"/>
  <p:tag name="POSITION" val="3"/>
  <p:tag name="RESIDUE" val="-1"/>
  <p:tag name="ZOOM" val="100"/>
  <p:tag name="ZOOMINDEX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RL" val="http://sevschool12.edu.ru/wp-content/uploads/2018/02/test1.htm"/>
  <p:tag name="LOOP" val="0"/>
  <p:tag name="SIZE" val="90"/>
  <p:tag name="POSITION" val="3"/>
  <p:tag name="RESIDUE" val="-1"/>
  <p:tag name="ZOOM" val="100"/>
  <p:tag name="ZOOMINDEX" val="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417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ПРЕДСТАВЛЕНИЕ О ДЕСЯТИЧНЫХ ДРОБЯХ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Боровикова</dc:creator>
  <cp:lastModifiedBy>Боровикова</cp:lastModifiedBy>
  <cp:revision>36</cp:revision>
  <dcterms:created xsi:type="dcterms:W3CDTF">2018-02-19T14:34:09Z</dcterms:created>
  <dcterms:modified xsi:type="dcterms:W3CDTF">2018-03-27T12:52:18Z</dcterms:modified>
</cp:coreProperties>
</file>