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4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C955F-F5C5-4CF5-8599-23E69CA5BB6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B0EA5-DFDB-4A7C-8392-8323A180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5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27896C-5432-4346-A41E-5D77C033E066}" type="datetime1">
              <a:rPr lang="ru-RU" smtClean="0"/>
              <a:t>22.03.2018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F279-20C1-489D-8D5B-2C26DFF6C142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0B17-5FBD-41BC-81A5-FA71A4734F54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C3E6A5-FE84-46C5-9463-2133C4C303B7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1898DB8-4ECE-4287-945F-9AFEEDD47043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B21B78-0260-41D8-BD3A-0C79405D3D42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91A5D16-5991-47D9-A484-83BEB4481CA4}" type="datetime1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CD-41CC-4FC0-B435-FBF9A47B05D7}" type="datetime1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78B253-E376-4B68-B92D-BFCE363C727B}" type="datetime1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76E98D-C951-4524-BAA9-EA62C98A2258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E6684F-CF3D-4944-9472-735D5055CE14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213A10-1F5F-46E6-A9A6-87543137C35C}" type="datetime1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88AE3F-04F1-4799-B181-F9CB5F039A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orpionse.ucoz.ru/index/golubi_i_romantika_animacija_gif/0-108" TargetMode="External"/><Relationship Id="rId2" Type="http://schemas.openxmlformats.org/officeDocument/2006/relationships/hyperlink" Target="http://cpu3d.com/grapplicat%20/illyustrativnaya-grafi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mmeliadesign.com/kompyuternaya-grafika-i-dizajn/" TargetMode="External"/><Relationship Id="rId4" Type="http://schemas.openxmlformats.org/officeDocument/2006/relationships/hyperlink" Target="http://&#1088;&#1091;&#1103;&#1079;.&#1088;&#1092;/blog/3d_grafika/2017-10-14-7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ru-RU" dirty="0" smtClean="0"/>
              <a:t>Компьютерная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776864" cy="2567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Выполнила :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Макарьина</a:t>
            </a:r>
            <a:r>
              <a:rPr lang="ru-RU" sz="2400" b="1" dirty="0" smtClean="0">
                <a:solidFill>
                  <a:schemeClr val="tx1"/>
                </a:solidFill>
              </a:rPr>
              <a:t> Софья, ученица 7 Б класса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Руководитель: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Боровикова Светлана Александровна,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учитель информатики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МБОУ «СОШ № 12»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2018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80120"/>
          </a:xfrm>
        </p:spPr>
        <p:txBody>
          <a:bodyPr vert="horz">
            <a:normAutofit/>
          </a:bodyPr>
          <a:lstStyle/>
          <a:p>
            <a:pPr algn="ctr"/>
            <a:r>
              <a:rPr lang="ru-RU" sz="4200" b="0" dirty="0" smtClean="0"/>
              <a:t>Иллюстративная</a:t>
            </a:r>
            <a:r>
              <a:rPr lang="ru-RU" sz="3200" b="0" dirty="0" smtClean="0"/>
              <a:t> </a:t>
            </a:r>
            <a:r>
              <a:rPr lang="ru-RU" sz="4200" b="0" dirty="0" smtClean="0"/>
              <a:t>графика</a:t>
            </a:r>
            <a:endParaRPr lang="ru-RU" sz="4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268760"/>
            <a:ext cx="4464496" cy="51845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Программные средства иллюстративной графики позволяют человеку использовать компьютер для произвольного рисования и черчения подобно тому, как он это делает на бумаге с помощью карандашей, кисточек, красок, циркулей, линеек и других инструментов.  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4" b="25488"/>
          <a:stretch/>
        </p:blipFill>
        <p:spPr bwMode="auto">
          <a:xfrm>
            <a:off x="4716016" y="1294656"/>
            <a:ext cx="393610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648072"/>
          </a:xfrm>
        </p:spPr>
        <p:txBody>
          <a:bodyPr vert="horz">
            <a:noAutofit/>
          </a:bodyPr>
          <a:lstStyle/>
          <a:p>
            <a:pPr algn="ctr"/>
            <a:r>
              <a:rPr lang="ru-RU" sz="4200" b="0" dirty="0" smtClean="0"/>
              <a:t>Трехмерная графика</a:t>
            </a:r>
            <a:endParaRPr lang="ru-RU" sz="42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7"/>
          <a:stretch/>
        </p:blipFill>
        <p:spPr bwMode="auto">
          <a:xfrm>
            <a:off x="395536" y="3955708"/>
            <a:ext cx="8280920" cy="27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08720"/>
            <a:ext cx="828092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Трехмерную графикой называют технологию, позволяющую получать на устройствах вывода компьютера объемные </a:t>
            </a:r>
            <a:r>
              <a:rPr lang="ru-RU" sz="2400" dirty="0" smtClean="0"/>
              <a:t>изображения.</a:t>
            </a:r>
          </a:p>
          <a:p>
            <a:endParaRPr lang="ru-RU" sz="2400" dirty="0" smtClean="0"/>
          </a:p>
          <a:p>
            <a:r>
              <a:rPr lang="ru-RU" sz="2400" dirty="0" smtClean="0"/>
              <a:t>Программы </a:t>
            </a:r>
            <a:r>
              <a:rPr lang="ru-RU" sz="2400" dirty="0"/>
              <a:t>для работы с трехмерной графикой </a:t>
            </a:r>
            <a:r>
              <a:rPr lang="ru-RU" sz="2400" dirty="0" smtClean="0"/>
              <a:t>позволяют </a:t>
            </a:r>
            <a:r>
              <a:rPr lang="ru-RU" sz="2400" dirty="0"/>
              <a:t>создавать высококачественные изображения, очень похожие на фотографии.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8254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Компьютерная</a:t>
            </a:r>
            <a:r>
              <a:rPr lang="ru-RU" sz="2800" dirty="0" smtClean="0"/>
              <a:t> </a:t>
            </a:r>
            <a:r>
              <a:rPr lang="ru-RU" dirty="0" smtClean="0"/>
              <a:t>анимация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19" y="1484784"/>
            <a:ext cx="5184577" cy="4641379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400" dirty="0" smtClean="0"/>
              <a:t>Многие современные анимационные фильмы и компьютерные игры создаются с помощью технологии </a:t>
            </a:r>
            <a:r>
              <a:rPr lang="en-US" sz="2400" dirty="0" smtClean="0"/>
              <a:t>3D</a:t>
            </a:r>
            <a:r>
              <a:rPr lang="ru-RU" sz="2400" dirty="0" smtClean="0"/>
              <a:t> – анимации. </a:t>
            </a:r>
          </a:p>
          <a:p>
            <a:pPr marL="64008" indent="0">
              <a:buNone/>
            </a:pPr>
            <a:endParaRPr lang="ru-RU" sz="2400" dirty="0" smtClean="0"/>
          </a:p>
          <a:p>
            <a:pPr marL="64008" indent="0">
              <a:buNone/>
            </a:pPr>
            <a:r>
              <a:rPr lang="ru-RU" sz="2400" dirty="0" smtClean="0"/>
              <a:t>Такая работа связана с расчетами,  опирающимися на математическое описание данного типа движения.</a:t>
            </a:r>
          </a:p>
          <a:p>
            <a:pPr marL="0" indent="0">
              <a:buNone/>
            </a:pPr>
            <a:r>
              <a:rPr lang="ru-RU" sz="2000" dirty="0" smtClean="0"/>
              <a:t>        </a:t>
            </a:r>
            <a:endParaRPr lang="ru-RU" sz="2000" dirty="0"/>
          </a:p>
        </p:txBody>
      </p:sp>
      <p:pic>
        <p:nvPicPr>
          <p:cNvPr id="3074" name="Picture 2" descr="Картинки по запросу анимация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1" y="260648"/>
            <a:ext cx="4555654" cy="40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064896" cy="4525963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Компьютерная графика получила широкое применение в современном мире.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Области применения:</a:t>
            </a:r>
          </a:p>
          <a:p>
            <a:r>
              <a:rPr lang="ru-RU" dirty="0"/>
              <a:t>н</a:t>
            </a:r>
            <a:r>
              <a:rPr lang="ru-RU" dirty="0" smtClean="0"/>
              <a:t>аучная графика;</a:t>
            </a:r>
          </a:p>
          <a:p>
            <a:r>
              <a:rPr lang="ru-RU" dirty="0" smtClean="0"/>
              <a:t>деловая графика;</a:t>
            </a:r>
          </a:p>
          <a:p>
            <a:r>
              <a:rPr lang="ru-RU" dirty="0" smtClean="0"/>
              <a:t>конструкторская графика;</a:t>
            </a:r>
          </a:p>
          <a:p>
            <a:r>
              <a:rPr lang="ru-RU" dirty="0" smtClean="0"/>
              <a:t>художественная графика и др.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Иллюстративная графика/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://cpu3d.com/grapplicat%20/illyustrativnaya-grafika</a:t>
            </a:r>
            <a:r>
              <a:rPr lang="en-US" sz="1800" dirty="0" smtClean="0">
                <a:hlinkClick r:id="rId2"/>
              </a:rPr>
              <a:t>/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Голуби </a:t>
            </a:r>
            <a:r>
              <a:rPr lang="ru-RU" sz="1800" dirty="0" smtClean="0"/>
              <a:t>и романтика</a:t>
            </a:r>
            <a:r>
              <a:rPr lang="en-US" sz="1800" dirty="0" smtClean="0"/>
              <a:t>/ </a:t>
            </a:r>
            <a:r>
              <a:rPr lang="en-US" sz="1800" dirty="0" smtClean="0">
                <a:hlinkClick r:id="rId3"/>
              </a:rPr>
              <a:t>http://scorpionse.ucoz.ru/index/golubi_i_romantika_animacija_gif/0-108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3D-</a:t>
            </a:r>
            <a:r>
              <a:rPr lang="ru-RU" sz="1800" dirty="0" smtClean="0"/>
              <a:t>графика/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://xn--g1arj2c.xn--</a:t>
            </a:r>
            <a:r>
              <a:rPr lang="en-US" sz="1800" dirty="0" smtClean="0">
                <a:hlinkClick r:id="rId4"/>
              </a:rPr>
              <a:t>p1ai/blog/3d_grafika/2017-10-14-70</a:t>
            </a:r>
            <a:r>
              <a:rPr lang="ru-RU" sz="1800" dirty="0" smtClean="0"/>
              <a:t>  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Компьютерная графика и дизайн</a:t>
            </a:r>
            <a:r>
              <a:rPr lang="en-US" sz="1800" dirty="0" smtClean="0"/>
              <a:t>/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5"/>
              </a:rPr>
              <a:t>http</a:t>
            </a:r>
            <a:r>
              <a:rPr lang="en-US" sz="1800" dirty="0" smtClean="0">
                <a:hlinkClick r:id="rId5"/>
              </a:rPr>
              <a:t>://cammeliadesign.com/kompyuternaya-grafika-i-dizajn/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ru-RU" dirty="0" smtClean="0"/>
              <a:t>Цель и задачи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Компьютерная графика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Из истории компьютерной графики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Символьная графика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Научная графика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Деловая графика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Конструкторская графика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Иллюстративная графика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Трехмерная графика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Компьютерная анимация</a:t>
            </a:r>
          </a:p>
          <a:p>
            <a:pPr marL="578358" indent="-514350">
              <a:buFont typeface="+mj-lt"/>
              <a:buAutoNum type="arabicPeriod"/>
            </a:pPr>
            <a:endParaRPr lang="ru-RU" dirty="0" smtClean="0"/>
          </a:p>
          <a:p>
            <a:pPr marL="578358" indent="-514350">
              <a:buFont typeface="+mj-lt"/>
              <a:buAutoNum type="arabicPeriod"/>
            </a:pPr>
            <a:endParaRPr lang="ru-RU" dirty="0" smtClean="0"/>
          </a:p>
          <a:p>
            <a:pPr marL="578358" indent="-514350">
              <a:buFont typeface="+mj-lt"/>
              <a:buAutoNum type="arabicPeriod"/>
            </a:pPr>
            <a:endParaRPr lang="ru-RU" dirty="0" smtClean="0"/>
          </a:p>
          <a:p>
            <a:pPr marL="57835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познакомиться с понятием компьютерной графики, рассмотреть основные области ее применения в жизни человека. </a:t>
            </a:r>
          </a:p>
          <a:p>
            <a:pPr marL="0" indent="0">
              <a:buNone/>
            </a:pPr>
            <a:r>
              <a:rPr lang="ru-RU" sz="2400" b="1" dirty="0" smtClean="0"/>
              <a:t>Задачи: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/>
              <a:t>дать определение </a:t>
            </a:r>
            <a:r>
              <a:rPr lang="ru-RU" sz="2400" dirty="0"/>
              <a:t>компьютерной </a:t>
            </a:r>
            <a:r>
              <a:rPr lang="ru-RU" sz="2400" dirty="0" smtClean="0"/>
              <a:t>графики;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/>
              <a:t>познакомиться с историей компьютерной графики;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/>
              <a:t>изучить области применения компьютерной графики в жизни человека.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Компьютерная 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826768" cy="4525963"/>
          </a:xfrm>
        </p:spPr>
        <p:txBody>
          <a:bodyPr>
            <a:normAutofit/>
          </a:bodyPr>
          <a:lstStyle/>
          <a:p>
            <a:pPr marL="64008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a typeface="Calibri"/>
                <a:cs typeface="Times New Roman"/>
              </a:rPr>
              <a:t>Компьютерная  графика </a:t>
            </a:r>
            <a:r>
              <a:rPr lang="ru-RU" sz="2400" dirty="0">
                <a:ea typeface="Calibri"/>
                <a:cs typeface="Times New Roman"/>
              </a:rPr>
              <a:t>– раздел информатики, занимающийся проблемами создания и обработки  на компьютере графических изображений.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компьютерная графика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4"/>
          <a:stretch/>
        </p:blipFill>
        <p:spPr bwMode="auto">
          <a:xfrm>
            <a:off x="4635567" y="1844824"/>
            <a:ext cx="41833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Из истории компьютерной графики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Результатами расчетов на первых компьютерах являлись длинные колонки чисел, напечатанных на бумаге. 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В графическом виде такие результаты становятся более наглядными и понятными.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Таково уж свойство человеческой психики: </a:t>
            </a:r>
            <a:r>
              <a:rPr lang="ru-RU" sz="2400" b="1" dirty="0" smtClean="0">
                <a:solidFill>
                  <a:srgbClr val="FFFF00"/>
                </a:solidFill>
              </a:rPr>
              <a:t>наглядность – важнейшее условие для понимания.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algn="ctr"/>
            <a:r>
              <a:rPr lang="ru-RU" dirty="0" smtClean="0"/>
              <a:t>Символьная графика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3645024"/>
            <a:ext cx="4038600" cy="2293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 </a:t>
            </a:r>
            <a:r>
              <a:rPr lang="ru-RU" sz="2400" dirty="0"/>
              <a:t>помощью символьной печати программисты умудрялись получать </a:t>
            </a:r>
            <a:r>
              <a:rPr lang="ru-RU" sz="2400" dirty="0" smtClean="0"/>
              <a:t>художественные </a:t>
            </a:r>
            <a:r>
              <a:rPr lang="ru-RU" sz="2400" dirty="0"/>
              <a:t>изображения. </a:t>
            </a:r>
            <a:endParaRPr lang="ru-RU" sz="2400" dirty="0" smtClean="0"/>
          </a:p>
        </p:txBody>
      </p:sp>
      <p:pic>
        <p:nvPicPr>
          <p:cNvPr id="7" name="Объект 6" descr="http://hilobrow.com/wp-content/uploads/2011/05/aNI5MLGyb4ivt8fdvbLRK3vk_500.gi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120" y="1722438"/>
            <a:ext cx="342875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392488" cy="4237931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400" dirty="0" smtClean="0"/>
              <a:t>Назначение:</a:t>
            </a:r>
          </a:p>
          <a:p>
            <a:r>
              <a:rPr lang="ru-RU" sz="2400" dirty="0" smtClean="0"/>
              <a:t>визуализация объектов научных исследований,</a:t>
            </a:r>
          </a:p>
          <a:p>
            <a:r>
              <a:rPr lang="ru-RU" sz="2400" dirty="0" smtClean="0"/>
              <a:t>графическая обработка результатов расчетов, </a:t>
            </a:r>
          </a:p>
          <a:p>
            <a:r>
              <a:rPr lang="ru-RU" sz="2400" dirty="0" smtClean="0"/>
              <a:t>проведение вычислительных экспериментов с наглядным представлением их результатов.</a:t>
            </a:r>
            <a:endParaRPr lang="ru-RU" sz="2400" dirty="0"/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" b="6767"/>
          <a:stretch/>
        </p:blipFill>
        <p:spPr bwMode="auto">
          <a:xfrm>
            <a:off x="4932040" y="1628800"/>
            <a:ext cx="38225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ru-RU" dirty="0" smtClean="0"/>
              <a:t>Деловая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741987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400" b="1" dirty="0" smtClean="0"/>
              <a:t>Назначение:</a:t>
            </a:r>
          </a:p>
          <a:p>
            <a:pPr marL="64008" indent="0">
              <a:buNone/>
            </a:pPr>
            <a:r>
              <a:rPr lang="ru-RU" sz="2400" dirty="0" smtClean="0"/>
              <a:t>создание иллюстраций, часто используемых в работе различных учреждений. </a:t>
            </a:r>
          </a:p>
          <a:p>
            <a:pPr marL="64008" indent="0">
              <a:buNone/>
            </a:pPr>
            <a:endParaRPr lang="ru-RU" sz="2400" dirty="0" smtClean="0"/>
          </a:p>
          <a:p>
            <a:pPr marL="64008" indent="0">
              <a:buNone/>
            </a:pPr>
            <a:r>
              <a:rPr lang="ru-RU" sz="2400" b="1" dirty="0" smtClean="0"/>
              <a:t>Например:</a:t>
            </a:r>
          </a:p>
          <a:p>
            <a:r>
              <a:rPr lang="ru-RU" sz="2400" dirty="0" smtClean="0"/>
              <a:t>плановые показатели, </a:t>
            </a:r>
          </a:p>
          <a:p>
            <a:r>
              <a:rPr lang="ru-RU" sz="2400" dirty="0" smtClean="0"/>
              <a:t>отчетная документация, </a:t>
            </a:r>
          </a:p>
          <a:p>
            <a:r>
              <a:rPr lang="ru-RU" sz="2400" dirty="0" smtClean="0"/>
              <a:t>статистические сводки.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004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 vert="horz">
            <a:noAutofit/>
          </a:bodyPr>
          <a:lstStyle/>
          <a:p>
            <a:pPr algn="ctr"/>
            <a:r>
              <a:rPr lang="ru-RU" sz="4200" b="0" dirty="0" smtClean="0"/>
              <a:t>Конструкторская графика </a:t>
            </a:r>
            <a:endParaRPr lang="ru-RU" sz="4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5184576" cy="52565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Конструкторская графика применяется в работе инженеров – конструкторов, изобретателей новой техники. </a:t>
            </a:r>
          </a:p>
          <a:p>
            <a:endParaRPr lang="ru-RU" sz="2400" dirty="0"/>
          </a:p>
          <a:p>
            <a:r>
              <a:rPr lang="ru-RU" sz="2400" dirty="0" smtClean="0"/>
              <a:t>Этот вид компьютерной графики является обязательным элементом систем автоматизации проектирования.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082520" y="2198400"/>
            <a:ext cx="4572000" cy="2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AE3F-04F1-4799-B181-F9CB5F039A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218</TotalTime>
  <Words>419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Компьютерная графика</vt:lpstr>
      <vt:lpstr>Содержание</vt:lpstr>
      <vt:lpstr>Цель и задачи</vt:lpstr>
      <vt:lpstr>Компьютерная  графика</vt:lpstr>
      <vt:lpstr>Из истории компьютерной графики</vt:lpstr>
      <vt:lpstr>Символьная графика</vt:lpstr>
      <vt:lpstr>Научная графика</vt:lpstr>
      <vt:lpstr>Деловая графика</vt:lpstr>
      <vt:lpstr>Конструкторская графика </vt:lpstr>
      <vt:lpstr>Иллюстративная графика</vt:lpstr>
      <vt:lpstr>Трехмерная графика</vt:lpstr>
      <vt:lpstr>Компьютерная анимация </vt:lpstr>
      <vt:lpstr>Заключение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Боровикова</dc:creator>
  <cp:lastModifiedBy>Боровикова</cp:lastModifiedBy>
  <cp:revision>31</cp:revision>
  <dcterms:created xsi:type="dcterms:W3CDTF">2018-03-15T06:05:48Z</dcterms:created>
  <dcterms:modified xsi:type="dcterms:W3CDTF">2018-03-22T15:09:34Z</dcterms:modified>
</cp:coreProperties>
</file>